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9" r:id="rId4"/>
    <p:sldId id="276" r:id="rId5"/>
    <p:sldId id="273" r:id="rId6"/>
    <p:sldId id="258" r:id="rId7"/>
    <p:sldId id="257" r:id="rId8"/>
    <p:sldId id="260" r:id="rId9"/>
    <p:sldId id="261" r:id="rId10"/>
    <p:sldId id="263" r:id="rId11"/>
    <p:sldId id="262" r:id="rId12"/>
    <p:sldId id="264" r:id="rId13"/>
    <p:sldId id="265" r:id="rId14"/>
    <p:sldId id="266" r:id="rId15"/>
    <p:sldId id="267" r:id="rId16"/>
    <p:sldId id="268" r:id="rId17"/>
    <p:sldId id="279" r:id="rId18"/>
    <p:sldId id="269" r:id="rId19"/>
    <p:sldId id="270" r:id="rId20"/>
    <p:sldId id="278" r:id="rId21"/>
    <p:sldId id="271" r:id="rId22"/>
    <p:sldId id="272"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177985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3155F-4652-449E-8967-D8AC463186B4}"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113375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1814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23052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07241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83155F-4652-449E-8967-D8AC463186B4}"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64630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83155F-4652-449E-8967-D8AC463186B4}" type="datetimeFigureOut">
              <a:rPr lang="en-GB" smtClean="0"/>
              <a:t>29/05/2021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11824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362178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11881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360593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3155F-4652-449E-8967-D8AC463186B4}"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387891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83155F-4652-449E-8967-D8AC463186B4}"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373571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83155F-4652-449E-8967-D8AC463186B4}"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113991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83155F-4652-449E-8967-D8AC463186B4}" type="datetimeFigureOut">
              <a:rPr lang="en-GB" smtClean="0"/>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73598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3155F-4652-449E-8967-D8AC463186B4}"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17808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3155F-4652-449E-8967-D8AC463186B4}"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215681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3155F-4652-449E-8967-D8AC463186B4}"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BF84F4-95C4-4F5A-9101-7F620087D1F5}" type="slidenum">
              <a:rPr lang="en-GB" smtClean="0"/>
              <a:t>‹#›</a:t>
            </a:fld>
            <a:endParaRPr lang="en-GB"/>
          </a:p>
        </p:txBody>
      </p:sp>
    </p:spTree>
    <p:extLst>
      <p:ext uri="{BB962C8B-B14F-4D97-AF65-F5344CB8AC3E}">
        <p14:creationId xmlns:p14="http://schemas.microsoft.com/office/powerpoint/2010/main" val="165138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D83155F-4652-449E-8967-D8AC463186B4}" type="datetimeFigureOut">
              <a:rPr lang="en-GB" smtClean="0"/>
              <a:t>29/05/2021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BF84F4-95C4-4F5A-9101-7F620087D1F5}" type="slidenum">
              <a:rPr lang="en-GB" smtClean="0"/>
              <a:t>‹#›</a:t>
            </a:fld>
            <a:endParaRPr lang="en-GB"/>
          </a:p>
        </p:txBody>
      </p:sp>
    </p:spTree>
    <p:extLst>
      <p:ext uri="{BB962C8B-B14F-4D97-AF65-F5344CB8AC3E}">
        <p14:creationId xmlns:p14="http://schemas.microsoft.com/office/powerpoint/2010/main" val="2162580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3" descr="Two people standing on a rock with the sun behind them&#10;&#10;Description automatically generated with low confidence">
            <a:extLst>
              <a:ext uri="{FF2B5EF4-FFF2-40B4-BE49-F238E27FC236}">
                <a16:creationId xmlns:a16="http://schemas.microsoft.com/office/drawing/2014/main" id="{35867FC0-0592-47F8-8C04-3834684DFEA6}"/>
              </a:ext>
            </a:extLst>
          </p:cNvPr>
          <p:cNvPicPr>
            <a:picLocks noChangeAspect="1"/>
          </p:cNvPicPr>
          <p:nvPr/>
        </p:nvPicPr>
        <p:blipFill rotWithShape="1">
          <a:blip r:embed="rId3">
            <a:duotone>
              <a:prstClr val="black"/>
              <a:schemeClr val="accent5">
                <a:tint val="45000"/>
                <a:satMod val="400000"/>
              </a:schemeClr>
            </a:duotone>
            <a:alphaModFix amt="25000"/>
          </a:blip>
          <a:srcRect t="25962" r="3155" b="-1"/>
          <a:stretch/>
        </p:blipFill>
        <p:spPr>
          <a:xfrm>
            <a:off x="474133" y="475488"/>
            <a:ext cx="11243734" cy="5909733"/>
          </a:xfrm>
          <a:prstGeom prst="rect">
            <a:avLst/>
          </a:prstGeom>
        </p:spPr>
      </p:pic>
      <p:sp>
        <p:nvSpPr>
          <p:cNvPr id="2" name="Title 1">
            <a:extLst>
              <a:ext uri="{FF2B5EF4-FFF2-40B4-BE49-F238E27FC236}">
                <a16:creationId xmlns:a16="http://schemas.microsoft.com/office/drawing/2014/main" id="{2F58FE59-D00E-495C-AF0E-BA0BDD57AD91}"/>
              </a:ext>
            </a:extLst>
          </p:cNvPr>
          <p:cNvSpPr>
            <a:spLocks noGrp="1"/>
          </p:cNvSpPr>
          <p:nvPr>
            <p:ph type="ctrTitle"/>
          </p:nvPr>
        </p:nvSpPr>
        <p:spPr>
          <a:xfrm>
            <a:off x="1154954" y="2099733"/>
            <a:ext cx="8827245" cy="2677648"/>
          </a:xfrm>
        </p:spPr>
        <p:txBody>
          <a:bodyPr>
            <a:normAutofit/>
          </a:bodyPr>
          <a:lstStyle/>
          <a:p>
            <a:r>
              <a:rPr lang="en-GB" dirty="0"/>
              <a:t>Blessed to be a blessing</a:t>
            </a:r>
          </a:p>
        </p:txBody>
      </p:sp>
      <p:sp>
        <p:nvSpPr>
          <p:cNvPr id="3" name="Subtitle 2">
            <a:extLst>
              <a:ext uri="{FF2B5EF4-FFF2-40B4-BE49-F238E27FC236}">
                <a16:creationId xmlns:a16="http://schemas.microsoft.com/office/drawing/2014/main" id="{56C3F8F4-D3C7-447F-BD24-4B5254FFC4A2}"/>
              </a:ext>
            </a:extLst>
          </p:cNvPr>
          <p:cNvSpPr>
            <a:spLocks noGrp="1"/>
          </p:cNvSpPr>
          <p:nvPr>
            <p:ph type="subTitle" idx="1"/>
          </p:nvPr>
        </p:nvSpPr>
        <p:spPr>
          <a:xfrm>
            <a:off x="1154954" y="4777380"/>
            <a:ext cx="8827245" cy="861420"/>
          </a:xfrm>
        </p:spPr>
        <p:txBody>
          <a:bodyPr>
            <a:normAutofit/>
          </a:bodyPr>
          <a:lstStyle/>
          <a:p>
            <a:r>
              <a:rPr lang="en-GB" sz="3200" dirty="0"/>
              <a:t> Elder Aaron Evans</a:t>
            </a:r>
          </a:p>
        </p:txBody>
      </p:sp>
      <p:sp>
        <p:nvSpPr>
          <p:cNvPr id="13" name="Rectangle 1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201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2DAD-E8A6-4EB6-9AF8-6743FDBB15FB}"/>
              </a:ext>
            </a:extLst>
          </p:cNvPr>
          <p:cNvSpPr>
            <a:spLocks noGrp="1"/>
          </p:cNvSpPr>
          <p:nvPr>
            <p:ph type="title"/>
          </p:nvPr>
        </p:nvSpPr>
        <p:spPr/>
        <p:txBody>
          <a:bodyPr/>
          <a:lstStyle/>
          <a:p>
            <a:r>
              <a:rPr lang="en-GB" dirty="0"/>
              <a:t>The real blessing</a:t>
            </a:r>
          </a:p>
        </p:txBody>
      </p:sp>
      <p:sp>
        <p:nvSpPr>
          <p:cNvPr id="3" name="Content Placeholder 2">
            <a:extLst>
              <a:ext uri="{FF2B5EF4-FFF2-40B4-BE49-F238E27FC236}">
                <a16:creationId xmlns:a16="http://schemas.microsoft.com/office/drawing/2014/main" id="{56314B2D-5D32-44F8-897F-5E15679169C4}"/>
              </a:ext>
            </a:extLst>
          </p:cNvPr>
          <p:cNvSpPr>
            <a:spLocks noGrp="1"/>
          </p:cNvSpPr>
          <p:nvPr>
            <p:ph idx="1"/>
          </p:nvPr>
        </p:nvSpPr>
        <p:spPr>
          <a:xfrm>
            <a:off x="1154954" y="2603500"/>
            <a:ext cx="10436971" cy="3416300"/>
          </a:xfrm>
        </p:spPr>
        <p:txBody>
          <a:bodyPr>
            <a:noAutofit/>
          </a:bodyPr>
          <a:lstStyle/>
          <a:p>
            <a:pPr marL="0" indent="0">
              <a:buNone/>
            </a:pPr>
            <a:r>
              <a:rPr lang="en-GB" sz="2600" dirty="0"/>
              <a:t>Ezekiel 36:28</a:t>
            </a:r>
            <a:endParaRPr lang="en-GB" sz="2600" b="1" i="0" baseline="30000" dirty="0">
              <a:solidFill>
                <a:srgbClr val="000000"/>
              </a:solidFill>
              <a:effectLst/>
              <a:latin typeface="system-ui"/>
            </a:endParaRPr>
          </a:p>
          <a:p>
            <a:r>
              <a:rPr lang="en-GB" sz="2600" b="1" i="0" baseline="30000" dirty="0">
                <a:solidFill>
                  <a:srgbClr val="000000"/>
                </a:solidFill>
                <a:effectLst/>
                <a:latin typeface="system-ui"/>
              </a:rPr>
              <a:t>28 </a:t>
            </a:r>
            <a:r>
              <a:rPr lang="en-GB" sz="2600" b="0" i="0" dirty="0">
                <a:solidFill>
                  <a:srgbClr val="000000"/>
                </a:solidFill>
                <a:effectLst/>
                <a:latin typeface="system-ui"/>
              </a:rPr>
              <a:t>And ye shall dwell in the land that I gave to your fathers; and ye shall be my people, and I will be your God.</a:t>
            </a:r>
          </a:p>
          <a:p>
            <a:r>
              <a:rPr lang="en-GB" sz="2600" b="0" i="0" dirty="0">
                <a:solidFill>
                  <a:srgbClr val="000000"/>
                </a:solidFill>
                <a:effectLst/>
                <a:latin typeface="system-ui"/>
              </a:rPr>
              <a:t>The greatest blessing is God.</a:t>
            </a:r>
          </a:p>
          <a:p>
            <a:endParaRPr lang="en-GB" sz="2600" dirty="0">
              <a:solidFill>
                <a:srgbClr val="000000"/>
              </a:solidFill>
              <a:latin typeface="system-ui"/>
            </a:endParaRPr>
          </a:p>
          <a:p>
            <a:r>
              <a:rPr lang="en-GB" sz="2600" b="0" i="0" dirty="0">
                <a:solidFill>
                  <a:srgbClr val="000000"/>
                </a:solidFill>
                <a:effectLst/>
                <a:latin typeface="system-ui"/>
              </a:rPr>
              <a:t>Matthew 19 – The rich man missed that.</a:t>
            </a:r>
          </a:p>
          <a:p>
            <a:r>
              <a:rPr lang="en-GB" sz="2600" dirty="0">
                <a:solidFill>
                  <a:srgbClr val="000000"/>
                </a:solidFill>
                <a:latin typeface="system-ui"/>
              </a:rPr>
              <a:t>Disciples believed health and wealth was the proof of blessing.</a:t>
            </a:r>
          </a:p>
          <a:p>
            <a:r>
              <a:rPr lang="en-GB" sz="2600" b="1" dirty="0">
                <a:solidFill>
                  <a:srgbClr val="000000"/>
                </a:solidFill>
                <a:latin typeface="system-ui"/>
              </a:rPr>
              <a:t>Relationship</a:t>
            </a:r>
            <a:r>
              <a:rPr lang="en-GB" sz="2600" dirty="0">
                <a:solidFill>
                  <a:srgbClr val="000000"/>
                </a:solidFill>
                <a:latin typeface="system-ui"/>
              </a:rPr>
              <a:t> is key. </a:t>
            </a:r>
            <a:endParaRPr lang="en-GB" sz="2600" b="0" i="0" dirty="0">
              <a:solidFill>
                <a:srgbClr val="000000"/>
              </a:solidFill>
              <a:effectLst/>
              <a:latin typeface="system-ui"/>
            </a:endParaRPr>
          </a:p>
          <a:p>
            <a:pPr marL="0" indent="0">
              <a:buNone/>
            </a:pPr>
            <a:endParaRPr lang="en-GB" sz="2600" dirty="0">
              <a:solidFill>
                <a:srgbClr val="000000"/>
              </a:solidFill>
              <a:latin typeface="system-ui"/>
            </a:endParaRPr>
          </a:p>
        </p:txBody>
      </p:sp>
    </p:spTree>
    <p:extLst>
      <p:ext uri="{BB962C8B-B14F-4D97-AF65-F5344CB8AC3E}">
        <p14:creationId xmlns:p14="http://schemas.microsoft.com/office/powerpoint/2010/main" val="25748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DB4669C-360E-4BA3-82E8-9FA7ED668987}"/>
              </a:ext>
            </a:extLst>
          </p:cNvPr>
          <p:cNvSpPr>
            <a:spLocks noGrp="1"/>
          </p:cNvSpPr>
          <p:nvPr>
            <p:ph type="title"/>
          </p:nvPr>
        </p:nvSpPr>
        <p:spPr>
          <a:xfrm>
            <a:off x="994087" y="1130603"/>
            <a:ext cx="3342442" cy="4596794"/>
          </a:xfrm>
        </p:spPr>
        <p:txBody>
          <a:bodyPr anchor="ctr">
            <a:normAutofit/>
          </a:bodyPr>
          <a:lstStyle/>
          <a:p>
            <a:r>
              <a:rPr lang="en-GB" sz="3200">
                <a:solidFill>
                  <a:srgbClr val="EBEBEB"/>
                </a:solidFill>
              </a:rPr>
              <a:t>The place of blessing</a:t>
            </a:r>
          </a:p>
        </p:txBody>
      </p:sp>
      <p:sp>
        <p:nvSpPr>
          <p:cNvPr id="3" name="Content Placeholder 2">
            <a:extLst>
              <a:ext uri="{FF2B5EF4-FFF2-40B4-BE49-F238E27FC236}">
                <a16:creationId xmlns:a16="http://schemas.microsoft.com/office/drawing/2014/main" id="{960D98B1-3D93-47C3-A37F-4F650A8ABAE8}"/>
              </a:ext>
            </a:extLst>
          </p:cNvPr>
          <p:cNvSpPr>
            <a:spLocks noGrp="1"/>
          </p:cNvSpPr>
          <p:nvPr>
            <p:ph idx="1"/>
          </p:nvPr>
        </p:nvSpPr>
        <p:spPr>
          <a:xfrm>
            <a:off x="5257263" y="790995"/>
            <a:ext cx="6397098" cy="6268087"/>
          </a:xfrm>
        </p:spPr>
        <p:txBody>
          <a:bodyPr anchor="ctr">
            <a:noAutofit/>
          </a:bodyPr>
          <a:lstStyle/>
          <a:p>
            <a:pPr marL="0" indent="0">
              <a:lnSpc>
                <a:spcPct val="90000"/>
              </a:lnSpc>
              <a:buNone/>
            </a:pPr>
            <a:r>
              <a:rPr lang="en-GB" sz="2000" b="0" i="0" dirty="0">
                <a:effectLst/>
                <a:latin typeface="system-ui"/>
              </a:rPr>
              <a:t>Psalm 91:1</a:t>
            </a:r>
          </a:p>
          <a:p>
            <a:pPr>
              <a:lnSpc>
                <a:spcPct val="90000"/>
              </a:lnSpc>
            </a:pPr>
            <a:r>
              <a:rPr lang="en-GB" sz="2000" b="0" i="0" dirty="0">
                <a:effectLst/>
                <a:latin typeface="system-ui"/>
              </a:rPr>
              <a:t>He that dwelleth in the secret place of the most High shall abide under the shadow of the Almighty.</a:t>
            </a:r>
          </a:p>
          <a:p>
            <a:pPr marL="0" indent="0">
              <a:lnSpc>
                <a:spcPct val="90000"/>
              </a:lnSpc>
              <a:buNone/>
            </a:pPr>
            <a:endParaRPr lang="en-GB" sz="2000" b="0" i="0" dirty="0">
              <a:effectLst/>
              <a:latin typeface="system-ui"/>
            </a:endParaRPr>
          </a:p>
          <a:p>
            <a:pPr marL="0" indent="0">
              <a:lnSpc>
                <a:spcPct val="90000"/>
              </a:lnSpc>
              <a:buNone/>
            </a:pPr>
            <a:r>
              <a:rPr lang="en-GB" sz="2000" b="0" i="0" dirty="0">
                <a:effectLst/>
                <a:latin typeface="system-ui"/>
              </a:rPr>
              <a:t>Jeremiah 17:7-8</a:t>
            </a:r>
          </a:p>
          <a:p>
            <a:pPr>
              <a:lnSpc>
                <a:spcPct val="90000"/>
              </a:lnSpc>
            </a:pPr>
            <a:r>
              <a:rPr lang="en-GB" sz="2000" b="1" i="0" baseline="30000" dirty="0">
                <a:effectLst/>
                <a:latin typeface="system-ui"/>
              </a:rPr>
              <a:t>7 </a:t>
            </a:r>
            <a:r>
              <a:rPr lang="en-GB" sz="2000" b="0" i="0" dirty="0">
                <a:effectLst/>
                <a:latin typeface="system-ui"/>
              </a:rPr>
              <a:t>Blessed is the man that </a:t>
            </a:r>
            <a:r>
              <a:rPr lang="en-GB" sz="2000" b="0" i="0" dirty="0" err="1">
                <a:effectLst/>
                <a:latin typeface="system-ui"/>
              </a:rPr>
              <a:t>trusteth</a:t>
            </a:r>
            <a:r>
              <a:rPr lang="en-GB" sz="2000" b="0" i="0" dirty="0">
                <a:effectLst/>
                <a:latin typeface="system-ui"/>
              </a:rPr>
              <a:t> in the </a:t>
            </a:r>
            <a:r>
              <a:rPr lang="en-GB" sz="2000" b="0" i="0" cap="small" dirty="0">
                <a:effectLst/>
                <a:latin typeface="system-ui"/>
              </a:rPr>
              <a:t>Lord</a:t>
            </a:r>
            <a:r>
              <a:rPr lang="en-GB" sz="2000" b="0" i="0" dirty="0">
                <a:effectLst/>
                <a:latin typeface="system-ui"/>
              </a:rPr>
              <a:t>, and whose hope the </a:t>
            </a:r>
            <a:r>
              <a:rPr lang="en-GB" sz="2000" b="0" i="0" cap="small" dirty="0">
                <a:effectLst/>
                <a:latin typeface="system-ui"/>
              </a:rPr>
              <a:t>Lord</a:t>
            </a:r>
            <a:r>
              <a:rPr lang="en-GB" sz="2000" b="0" i="0" dirty="0">
                <a:effectLst/>
                <a:latin typeface="system-ui"/>
              </a:rPr>
              <a:t> is.</a:t>
            </a:r>
          </a:p>
          <a:p>
            <a:pPr>
              <a:lnSpc>
                <a:spcPct val="90000"/>
              </a:lnSpc>
            </a:pPr>
            <a:r>
              <a:rPr lang="en-GB" sz="2000" b="1" i="0" baseline="30000" dirty="0">
                <a:effectLst/>
                <a:latin typeface="system-ui"/>
              </a:rPr>
              <a:t>8 </a:t>
            </a:r>
            <a:r>
              <a:rPr lang="en-GB" sz="2000" b="0" i="0" dirty="0">
                <a:effectLst/>
                <a:latin typeface="system-ui"/>
              </a:rPr>
              <a:t>For he shall be as a tree planted by the waters, and that </a:t>
            </a:r>
            <a:r>
              <a:rPr lang="en-GB" sz="2000" b="0" i="0" dirty="0" err="1">
                <a:effectLst/>
                <a:latin typeface="system-ui"/>
              </a:rPr>
              <a:t>spreadeth</a:t>
            </a:r>
            <a:r>
              <a:rPr lang="en-GB" sz="2000" b="0" i="0" dirty="0">
                <a:effectLst/>
                <a:latin typeface="system-ui"/>
              </a:rPr>
              <a:t> out her roots by the river, and shall not see when heat cometh, but her leaf shall be green; and shall not be careful in the year of drought, neither shall cease from yielding fruit.</a:t>
            </a:r>
          </a:p>
          <a:p>
            <a:pPr marL="0" indent="0">
              <a:lnSpc>
                <a:spcPct val="90000"/>
              </a:lnSpc>
              <a:buNone/>
            </a:pPr>
            <a:endParaRPr lang="en-GB" sz="2000" b="0" i="0" dirty="0">
              <a:effectLst/>
              <a:latin typeface="system-ui"/>
            </a:endParaRPr>
          </a:p>
          <a:p>
            <a:pPr marL="0" indent="0">
              <a:lnSpc>
                <a:spcPct val="90000"/>
              </a:lnSpc>
              <a:buNone/>
            </a:pPr>
            <a:r>
              <a:rPr lang="en-GB" sz="2000" b="0" i="0" dirty="0">
                <a:effectLst/>
                <a:latin typeface="system-ui"/>
              </a:rPr>
              <a:t>John 15:5 + 7</a:t>
            </a:r>
          </a:p>
          <a:p>
            <a:pPr>
              <a:lnSpc>
                <a:spcPct val="90000"/>
              </a:lnSpc>
            </a:pPr>
            <a:r>
              <a:rPr lang="en-GB" sz="2000" b="1" i="0" baseline="30000" dirty="0">
                <a:effectLst/>
                <a:latin typeface="system-ui"/>
              </a:rPr>
              <a:t>5 </a:t>
            </a:r>
            <a:r>
              <a:rPr lang="en-GB" sz="2000" b="0" i="0" dirty="0">
                <a:effectLst/>
                <a:latin typeface="system-ui"/>
              </a:rPr>
              <a:t>I am the vine, ye are the branches: He that </a:t>
            </a:r>
            <a:r>
              <a:rPr lang="en-GB" sz="2000" b="0" i="0" dirty="0" err="1">
                <a:effectLst/>
                <a:latin typeface="system-ui"/>
              </a:rPr>
              <a:t>abideth</a:t>
            </a:r>
            <a:r>
              <a:rPr lang="en-GB" sz="2000" b="0" i="0" dirty="0">
                <a:effectLst/>
                <a:latin typeface="system-ui"/>
              </a:rPr>
              <a:t> in me, and I in him, the same bringeth forth much fruit: for without me ye can do nothing.</a:t>
            </a:r>
          </a:p>
          <a:p>
            <a:pPr>
              <a:lnSpc>
                <a:spcPct val="90000"/>
              </a:lnSpc>
            </a:pPr>
            <a:r>
              <a:rPr lang="en-GB" sz="2000" b="1" i="0" baseline="30000" dirty="0">
                <a:effectLst/>
                <a:latin typeface="system-ui"/>
              </a:rPr>
              <a:t>7 </a:t>
            </a:r>
            <a:r>
              <a:rPr lang="en-GB" sz="2000" b="0" i="0" dirty="0">
                <a:effectLst/>
                <a:latin typeface="system-ui"/>
              </a:rPr>
              <a:t>If ye abide in me, and my words abide in you, ye shall ask what ye will, and it shall be done unto you.</a:t>
            </a:r>
          </a:p>
          <a:p>
            <a:pPr marL="0" indent="0">
              <a:lnSpc>
                <a:spcPct val="90000"/>
              </a:lnSpc>
              <a:buNone/>
            </a:pPr>
            <a:endParaRPr lang="en-GB" sz="2000" b="0" i="0" dirty="0">
              <a:effectLst/>
              <a:latin typeface="system-ui"/>
            </a:endParaRPr>
          </a:p>
          <a:p>
            <a:pPr marL="0" indent="0">
              <a:lnSpc>
                <a:spcPct val="90000"/>
              </a:lnSpc>
              <a:buNone/>
            </a:pPr>
            <a:endParaRPr lang="en-GB" sz="2000" b="0" i="0" dirty="0">
              <a:effectLst/>
              <a:latin typeface="system-ui"/>
            </a:endParaRPr>
          </a:p>
          <a:p>
            <a:pPr>
              <a:lnSpc>
                <a:spcPct val="90000"/>
              </a:lnSpc>
            </a:pPr>
            <a:endParaRPr lang="en-GB" sz="2000" dirty="0"/>
          </a:p>
        </p:txBody>
      </p:sp>
    </p:spTree>
    <p:extLst>
      <p:ext uri="{BB962C8B-B14F-4D97-AF65-F5344CB8AC3E}">
        <p14:creationId xmlns:p14="http://schemas.microsoft.com/office/powerpoint/2010/main" val="28595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C96E-AA9B-438E-ABF9-57DCF1C179AB}"/>
              </a:ext>
            </a:extLst>
          </p:cNvPr>
          <p:cNvSpPr>
            <a:spLocks noGrp="1"/>
          </p:cNvSpPr>
          <p:nvPr>
            <p:ph type="title"/>
          </p:nvPr>
        </p:nvSpPr>
        <p:spPr/>
        <p:txBody>
          <a:bodyPr/>
          <a:lstStyle/>
          <a:p>
            <a:r>
              <a:rPr lang="en-GB" dirty="0"/>
              <a:t>Restoration </a:t>
            </a:r>
          </a:p>
        </p:txBody>
      </p:sp>
      <p:sp>
        <p:nvSpPr>
          <p:cNvPr id="3" name="Content Placeholder 2">
            <a:extLst>
              <a:ext uri="{FF2B5EF4-FFF2-40B4-BE49-F238E27FC236}">
                <a16:creationId xmlns:a16="http://schemas.microsoft.com/office/drawing/2014/main" id="{6614684D-D300-4D7A-8267-FF4A8C7B73A3}"/>
              </a:ext>
            </a:extLst>
          </p:cNvPr>
          <p:cNvSpPr>
            <a:spLocks noGrp="1"/>
          </p:cNvSpPr>
          <p:nvPr>
            <p:ph idx="1"/>
          </p:nvPr>
        </p:nvSpPr>
        <p:spPr>
          <a:xfrm>
            <a:off x="1154954" y="2603500"/>
            <a:ext cx="9179671" cy="3644900"/>
          </a:xfrm>
        </p:spPr>
        <p:txBody>
          <a:bodyPr>
            <a:normAutofit/>
          </a:bodyPr>
          <a:lstStyle/>
          <a:p>
            <a:r>
              <a:rPr lang="en-GB" sz="2600" dirty="0"/>
              <a:t>Following Adam and Eve’s exile from Eden. </a:t>
            </a:r>
          </a:p>
          <a:p>
            <a:r>
              <a:rPr lang="en-GB" sz="2600" dirty="0"/>
              <a:t>The place of blessing and fellowship they enjoyed.</a:t>
            </a:r>
          </a:p>
          <a:p>
            <a:r>
              <a:rPr lang="en-GB" sz="2600" dirty="0"/>
              <a:t>But a place not just for Abraham.</a:t>
            </a:r>
          </a:p>
          <a:p>
            <a:endParaRPr lang="en-GB" sz="2600" dirty="0"/>
          </a:p>
          <a:p>
            <a:r>
              <a:rPr lang="en-GB" sz="2600" dirty="0"/>
              <a:t>Oldest and </a:t>
            </a:r>
            <a:r>
              <a:rPr lang="en-GB" sz="2600" b="1" dirty="0"/>
              <a:t>greatest love story </a:t>
            </a:r>
            <a:r>
              <a:rPr lang="en-GB" sz="2600" dirty="0"/>
              <a:t>of all time – God moves to restore humanity to its place of blessing. </a:t>
            </a:r>
          </a:p>
          <a:p>
            <a:endParaRPr lang="en-GB" sz="2600" dirty="0"/>
          </a:p>
        </p:txBody>
      </p:sp>
    </p:spTree>
    <p:extLst>
      <p:ext uri="{BB962C8B-B14F-4D97-AF65-F5344CB8AC3E}">
        <p14:creationId xmlns:p14="http://schemas.microsoft.com/office/powerpoint/2010/main" val="19428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A07E-8C3E-4AC1-B133-5DE2CC8C69CF}"/>
              </a:ext>
            </a:extLst>
          </p:cNvPr>
          <p:cNvSpPr>
            <a:spLocks noGrp="1"/>
          </p:cNvSpPr>
          <p:nvPr>
            <p:ph type="title"/>
          </p:nvPr>
        </p:nvSpPr>
        <p:spPr/>
        <p:txBody>
          <a:bodyPr/>
          <a:lstStyle/>
          <a:p>
            <a:r>
              <a:rPr lang="en-GB" dirty="0"/>
              <a:t>Go!</a:t>
            </a:r>
          </a:p>
        </p:txBody>
      </p:sp>
      <p:sp>
        <p:nvSpPr>
          <p:cNvPr id="3" name="Content Placeholder 2">
            <a:extLst>
              <a:ext uri="{FF2B5EF4-FFF2-40B4-BE49-F238E27FC236}">
                <a16:creationId xmlns:a16="http://schemas.microsoft.com/office/drawing/2014/main" id="{14BC72D7-C54C-4F84-B59D-06DBBEF6A5D9}"/>
              </a:ext>
            </a:extLst>
          </p:cNvPr>
          <p:cNvSpPr>
            <a:spLocks noGrp="1"/>
          </p:cNvSpPr>
          <p:nvPr>
            <p:ph idx="1"/>
          </p:nvPr>
        </p:nvSpPr>
        <p:spPr>
          <a:xfrm>
            <a:off x="762000" y="2365375"/>
            <a:ext cx="11525250" cy="3416300"/>
          </a:xfrm>
        </p:spPr>
        <p:txBody>
          <a:bodyPr>
            <a:noAutofit/>
          </a:bodyPr>
          <a:lstStyle/>
          <a:p>
            <a:r>
              <a:rPr lang="en-GB" sz="2600" dirty="0"/>
              <a:t>Begins by telling him to get out/go.</a:t>
            </a:r>
          </a:p>
          <a:p>
            <a:r>
              <a:rPr lang="en-GB" sz="2600" dirty="0"/>
              <a:t>Leave what he knew or relied on and trust God.</a:t>
            </a:r>
          </a:p>
          <a:p>
            <a:r>
              <a:rPr lang="en-GB" sz="2600" dirty="0"/>
              <a:t>From a (geographical) land to a temple – to an Ark – to their hearts – to their spirit. </a:t>
            </a:r>
          </a:p>
          <a:p>
            <a:r>
              <a:rPr lang="en-GB" sz="2600" dirty="0"/>
              <a:t>1 Corinthians 3:16</a:t>
            </a:r>
          </a:p>
          <a:p>
            <a:pPr marL="0" indent="0">
              <a:buNone/>
            </a:pPr>
            <a:r>
              <a:rPr lang="en-GB" sz="2600" dirty="0"/>
              <a:t>‘Know ye not that ye are the temple of God, and that the Spirit of God dwelleth in you?’</a:t>
            </a:r>
          </a:p>
          <a:p>
            <a:r>
              <a:rPr lang="en-GB" sz="2600" dirty="0"/>
              <a:t>He wants to be close to you. </a:t>
            </a:r>
          </a:p>
          <a:p>
            <a:r>
              <a:rPr lang="en-GB" sz="2600" dirty="0"/>
              <a:t>We GO to God.</a:t>
            </a:r>
          </a:p>
        </p:txBody>
      </p:sp>
    </p:spTree>
    <p:extLst>
      <p:ext uri="{BB962C8B-B14F-4D97-AF65-F5344CB8AC3E}">
        <p14:creationId xmlns:p14="http://schemas.microsoft.com/office/powerpoint/2010/main" val="38467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A87D855-92DF-430A-AA76-056AE8D4D4E9}"/>
              </a:ext>
            </a:extLst>
          </p:cNvPr>
          <p:cNvSpPr>
            <a:spLocks noGrp="1"/>
          </p:cNvSpPr>
          <p:nvPr>
            <p:ph type="title"/>
          </p:nvPr>
        </p:nvSpPr>
        <p:spPr>
          <a:xfrm>
            <a:off x="994087" y="1130603"/>
            <a:ext cx="3342442" cy="4596794"/>
          </a:xfrm>
        </p:spPr>
        <p:txBody>
          <a:bodyPr anchor="ctr">
            <a:normAutofit/>
          </a:bodyPr>
          <a:lstStyle/>
          <a:p>
            <a:r>
              <a:rPr lang="en-GB" sz="3200">
                <a:solidFill>
                  <a:srgbClr val="EBEBEB"/>
                </a:solidFill>
              </a:rPr>
              <a:t>Our place of blessing in Him</a:t>
            </a:r>
          </a:p>
        </p:txBody>
      </p:sp>
      <p:sp>
        <p:nvSpPr>
          <p:cNvPr id="3" name="Content Placeholder 2">
            <a:extLst>
              <a:ext uri="{FF2B5EF4-FFF2-40B4-BE49-F238E27FC236}">
                <a16:creationId xmlns:a16="http://schemas.microsoft.com/office/drawing/2014/main" id="{2B004A82-E966-41CD-9E66-28C4B73E92FC}"/>
              </a:ext>
            </a:extLst>
          </p:cNvPr>
          <p:cNvSpPr>
            <a:spLocks noGrp="1"/>
          </p:cNvSpPr>
          <p:nvPr>
            <p:ph idx="1"/>
          </p:nvPr>
        </p:nvSpPr>
        <p:spPr>
          <a:xfrm>
            <a:off x="5330616" y="1085436"/>
            <a:ext cx="6438049" cy="6173141"/>
          </a:xfrm>
        </p:spPr>
        <p:txBody>
          <a:bodyPr anchor="ctr">
            <a:normAutofit/>
          </a:bodyPr>
          <a:lstStyle/>
          <a:p>
            <a:r>
              <a:rPr lang="en-GB" sz="2300" dirty="0"/>
              <a:t>1 John 4:13</a:t>
            </a:r>
          </a:p>
          <a:p>
            <a:pPr marL="0" indent="0">
              <a:buNone/>
            </a:pPr>
            <a:r>
              <a:rPr lang="en-GB" sz="2300" dirty="0"/>
              <a:t>‘Hereby know we that we dwell in him, and he in us, because he hath given us of his Spirit.’</a:t>
            </a:r>
          </a:p>
          <a:p>
            <a:r>
              <a:rPr lang="en-GB" sz="2300" dirty="0"/>
              <a:t>Promises of blessing fulfilled in Jesus.</a:t>
            </a:r>
          </a:p>
          <a:p>
            <a:r>
              <a:rPr lang="en-GB" sz="2300" dirty="0"/>
              <a:t> Galatians 3:14 + 16</a:t>
            </a:r>
          </a:p>
          <a:p>
            <a:pPr marL="0" indent="0">
              <a:buNone/>
            </a:pPr>
            <a:r>
              <a:rPr lang="en-GB" sz="2300" dirty="0"/>
              <a:t>14 That the blessing of Abraham might come on the Gentiles through Jesus Christ; that we might receive the promise of the Spirit through faith.  16 Now to Abraham and his seed were the promises made. He saith not, And to seeds, as of many; but as of one, And to thy seed, which is Christ.</a:t>
            </a:r>
          </a:p>
          <a:p>
            <a:r>
              <a:rPr lang="en-GB" sz="2300" dirty="0"/>
              <a:t>We find our place of blessing in Christ. </a:t>
            </a:r>
          </a:p>
          <a:p>
            <a:endParaRPr lang="en-GB" sz="2300" dirty="0"/>
          </a:p>
          <a:p>
            <a:endParaRPr lang="en-GB" sz="2300" dirty="0"/>
          </a:p>
          <a:p>
            <a:endParaRPr lang="en-GB" sz="2300" dirty="0"/>
          </a:p>
        </p:txBody>
      </p:sp>
    </p:spTree>
    <p:extLst>
      <p:ext uri="{BB962C8B-B14F-4D97-AF65-F5344CB8AC3E}">
        <p14:creationId xmlns:p14="http://schemas.microsoft.com/office/powerpoint/2010/main" val="271089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59770D54-A5E8-4E41-867C-5CB26E193497}"/>
              </a:ext>
            </a:extLst>
          </p:cNvPr>
          <p:cNvSpPr>
            <a:spLocks noGrp="1"/>
          </p:cNvSpPr>
          <p:nvPr>
            <p:ph type="title"/>
          </p:nvPr>
        </p:nvSpPr>
        <p:spPr>
          <a:xfrm>
            <a:off x="994087" y="1130603"/>
            <a:ext cx="3342442" cy="4596794"/>
          </a:xfrm>
        </p:spPr>
        <p:txBody>
          <a:bodyPr anchor="ctr">
            <a:normAutofit/>
          </a:bodyPr>
          <a:lstStyle/>
          <a:p>
            <a:r>
              <a:rPr lang="en-GB" sz="3200">
                <a:solidFill>
                  <a:srgbClr val="EBEBEB"/>
                </a:solidFill>
              </a:rPr>
              <a:t>The origin of Blessings</a:t>
            </a:r>
          </a:p>
        </p:txBody>
      </p:sp>
      <p:sp>
        <p:nvSpPr>
          <p:cNvPr id="3" name="Content Placeholder 2">
            <a:extLst>
              <a:ext uri="{FF2B5EF4-FFF2-40B4-BE49-F238E27FC236}">
                <a16:creationId xmlns:a16="http://schemas.microsoft.com/office/drawing/2014/main" id="{862ED426-D531-4659-BA24-B9AD54D33103}"/>
              </a:ext>
            </a:extLst>
          </p:cNvPr>
          <p:cNvSpPr>
            <a:spLocks noGrp="1"/>
          </p:cNvSpPr>
          <p:nvPr>
            <p:ph idx="1"/>
          </p:nvPr>
        </p:nvSpPr>
        <p:spPr>
          <a:xfrm>
            <a:off x="4924425" y="238125"/>
            <a:ext cx="7267575" cy="6410325"/>
          </a:xfrm>
        </p:spPr>
        <p:txBody>
          <a:bodyPr anchor="ctr">
            <a:noAutofit/>
          </a:bodyPr>
          <a:lstStyle/>
          <a:p>
            <a:pPr marL="0" indent="0">
              <a:lnSpc>
                <a:spcPct val="90000"/>
              </a:lnSpc>
              <a:buNone/>
            </a:pPr>
            <a:endParaRPr lang="en-GB" sz="2100" dirty="0"/>
          </a:p>
          <a:p>
            <a:pPr>
              <a:lnSpc>
                <a:spcPct val="90000"/>
              </a:lnSpc>
            </a:pPr>
            <a:r>
              <a:rPr lang="en-GB" sz="2100" dirty="0"/>
              <a:t>Philippians 4:19</a:t>
            </a:r>
          </a:p>
          <a:p>
            <a:pPr marL="0" indent="0">
              <a:lnSpc>
                <a:spcPct val="90000"/>
              </a:lnSpc>
              <a:buNone/>
            </a:pPr>
            <a:r>
              <a:rPr lang="en-GB" sz="2100" dirty="0"/>
              <a:t>19 But my God shall supply all your need according to his riches in glory by Christ Jesus.</a:t>
            </a:r>
          </a:p>
          <a:p>
            <a:pPr>
              <a:lnSpc>
                <a:spcPct val="90000"/>
              </a:lnSpc>
            </a:pPr>
            <a:r>
              <a:rPr lang="en-GB" sz="2100" dirty="0"/>
              <a:t>James 1:17</a:t>
            </a:r>
          </a:p>
          <a:p>
            <a:pPr marL="0" indent="0">
              <a:lnSpc>
                <a:spcPct val="90000"/>
              </a:lnSpc>
              <a:buNone/>
            </a:pPr>
            <a:r>
              <a:rPr lang="en-GB" sz="2100" dirty="0"/>
              <a:t>17 Every good gift and every perfect gift is from above, and cometh down from the Father of lights, with whom is no variableness, neither shadow of turning.</a:t>
            </a:r>
          </a:p>
          <a:p>
            <a:pPr>
              <a:lnSpc>
                <a:spcPct val="90000"/>
              </a:lnSpc>
            </a:pPr>
            <a:r>
              <a:rPr lang="en-GB" sz="2100" dirty="0"/>
              <a:t>Matthew 5:45</a:t>
            </a:r>
          </a:p>
          <a:p>
            <a:pPr marL="0" indent="0">
              <a:lnSpc>
                <a:spcPct val="90000"/>
              </a:lnSpc>
              <a:buNone/>
            </a:pPr>
            <a:r>
              <a:rPr lang="en-GB" sz="2100" dirty="0"/>
              <a:t>45 That ye may be the children of your Father which is in heaven: for he </a:t>
            </a:r>
            <a:r>
              <a:rPr lang="en-GB" sz="2100" dirty="0" err="1"/>
              <a:t>maketh</a:t>
            </a:r>
            <a:r>
              <a:rPr lang="en-GB" sz="2100" dirty="0"/>
              <a:t> his sun to rise on the evil and on the good, and </a:t>
            </a:r>
            <a:r>
              <a:rPr lang="en-GB" sz="2100" dirty="0" err="1"/>
              <a:t>sendeth</a:t>
            </a:r>
            <a:r>
              <a:rPr lang="en-GB" sz="2100" dirty="0"/>
              <a:t> rain on the just and on the unjust.</a:t>
            </a:r>
          </a:p>
          <a:p>
            <a:pPr>
              <a:lnSpc>
                <a:spcPct val="90000"/>
              </a:lnSpc>
            </a:pPr>
            <a:r>
              <a:rPr lang="en-GB" sz="2100" dirty="0"/>
              <a:t>It is a gift of God.</a:t>
            </a:r>
          </a:p>
          <a:p>
            <a:pPr>
              <a:lnSpc>
                <a:spcPct val="90000"/>
              </a:lnSpc>
            </a:pPr>
            <a:r>
              <a:rPr lang="en-GB" sz="2100" dirty="0"/>
              <a:t>1 Timothy 6:17</a:t>
            </a:r>
          </a:p>
          <a:p>
            <a:pPr marL="0" indent="0">
              <a:lnSpc>
                <a:spcPct val="90000"/>
              </a:lnSpc>
              <a:buNone/>
            </a:pPr>
            <a:r>
              <a:rPr lang="en-GB" sz="2100" dirty="0"/>
              <a:t>17 Charge them that are rich in this world, that they be not </a:t>
            </a:r>
            <a:r>
              <a:rPr lang="en-GB" sz="2100" dirty="0" err="1"/>
              <a:t>highminded</a:t>
            </a:r>
            <a:r>
              <a:rPr lang="en-GB" sz="2100" dirty="0"/>
              <a:t>, nor trust in uncertain riches, but in the living God, who giveth us richly all things to enjoy;</a:t>
            </a:r>
          </a:p>
          <a:p>
            <a:pPr>
              <a:lnSpc>
                <a:spcPct val="90000"/>
              </a:lnSpc>
            </a:pPr>
            <a:endParaRPr lang="en-GB" sz="2100" dirty="0"/>
          </a:p>
        </p:txBody>
      </p:sp>
    </p:spTree>
    <p:extLst>
      <p:ext uri="{BB962C8B-B14F-4D97-AF65-F5344CB8AC3E}">
        <p14:creationId xmlns:p14="http://schemas.microsoft.com/office/powerpoint/2010/main" val="305977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3CB3-FA4B-4E31-AD58-34101622CF51}"/>
              </a:ext>
            </a:extLst>
          </p:cNvPr>
          <p:cNvSpPr>
            <a:spLocks noGrp="1"/>
          </p:cNvSpPr>
          <p:nvPr>
            <p:ph type="title"/>
          </p:nvPr>
        </p:nvSpPr>
        <p:spPr>
          <a:xfrm>
            <a:off x="1154954" y="973668"/>
            <a:ext cx="8761413" cy="706964"/>
          </a:xfrm>
        </p:spPr>
        <p:txBody>
          <a:bodyPr>
            <a:normAutofit/>
          </a:bodyPr>
          <a:lstStyle/>
          <a:p>
            <a:r>
              <a:rPr lang="en-GB">
                <a:solidFill>
                  <a:srgbClr val="EBEBEB"/>
                </a:solidFill>
              </a:rPr>
              <a:t>The purpose of our blessings</a:t>
            </a:r>
          </a:p>
        </p:txBody>
      </p:sp>
      <p:sp>
        <p:nvSpPr>
          <p:cNvPr id="3" name="Content Placeholder 2">
            <a:extLst>
              <a:ext uri="{FF2B5EF4-FFF2-40B4-BE49-F238E27FC236}">
                <a16:creationId xmlns:a16="http://schemas.microsoft.com/office/drawing/2014/main" id="{76AF4CE2-43F6-4885-B46B-888B94AD2958}"/>
              </a:ext>
            </a:extLst>
          </p:cNvPr>
          <p:cNvSpPr>
            <a:spLocks noGrp="1"/>
          </p:cNvSpPr>
          <p:nvPr>
            <p:ph idx="1"/>
          </p:nvPr>
        </p:nvSpPr>
        <p:spPr>
          <a:xfrm>
            <a:off x="1154954" y="3070225"/>
            <a:ext cx="6397313" cy="3416300"/>
          </a:xfrm>
        </p:spPr>
        <p:txBody>
          <a:bodyPr anchor="ctr">
            <a:noAutofit/>
          </a:bodyPr>
          <a:lstStyle/>
          <a:p>
            <a:r>
              <a:rPr lang="en-GB" sz="2600" dirty="0"/>
              <a:t>Not just for Abraham but his seed. (v2) </a:t>
            </a:r>
          </a:p>
          <a:p>
            <a:r>
              <a:rPr lang="en-GB" sz="2600" dirty="0"/>
              <a:t>Blessed so that others might be blessed. (v3)</a:t>
            </a:r>
          </a:p>
          <a:p>
            <a:r>
              <a:rPr lang="en-GB" sz="2600" dirty="0"/>
              <a:t>Channel or vessel of his blessings.</a:t>
            </a:r>
          </a:p>
          <a:p>
            <a:r>
              <a:rPr lang="en-GB" sz="2600" dirty="0"/>
              <a:t>Our part in this restoration plan.</a:t>
            </a:r>
          </a:p>
          <a:p>
            <a:r>
              <a:rPr lang="en-GB" sz="2600" dirty="0"/>
              <a:t>As Abraham – children of Israel – Jesus – calls us to continue the flow.</a:t>
            </a:r>
          </a:p>
          <a:p>
            <a:r>
              <a:rPr lang="en-GB" sz="2600" dirty="0"/>
              <a:t>Flow of love and blessing from God to us and to others.</a:t>
            </a:r>
          </a:p>
          <a:p>
            <a:pPr marL="0" indent="0">
              <a:buNone/>
            </a:pPr>
            <a:endParaRPr lang="en-GB" sz="2600" dirty="0"/>
          </a:p>
        </p:txBody>
      </p:sp>
      <p:pic>
        <p:nvPicPr>
          <p:cNvPr id="5" name="Picture 4">
            <a:extLst>
              <a:ext uri="{FF2B5EF4-FFF2-40B4-BE49-F238E27FC236}">
                <a16:creationId xmlns:a16="http://schemas.microsoft.com/office/drawing/2014/main" id="{4D83AD1A-A5F3-4110-A3C3-7AE8E3E8A6AB}"/>
              </a:ext>
            </a:extLst>
          </p:cNvPr>
          <p:cNvPicPr>
            <a:picLocks noChangeAspect="1"/>
          </p:cNvPicPr>
          <p:nvPr/>
        </p:nvPicPr>
        <p:blipFill>
          <a:blip r:embed="rId2"/>
          <a:stretch>
            <a:fillRect/>
          </a:stretch>
        </p:blipFill>
        <p:spPr>
          <a:xfrm>
            <a:off x="8020571" y="2876551"/>
            <a:ext cx="3693414" cy="245779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241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F42C3CB3-FA4B-4E31-AD58-34101622CF51}"/>
              </a:ext>
            </a:extLst>
          </p:cNvPr>
          <p:cNvSpPr>
            <a:spLocks noGrp="1"/>
          </p:cNvSpPr>
          <p:nvPr>
            <p:ph type="title"/>
          </p:nvPr>
        </p:nvSpPr>
        <p:spPr>
          <a:xfrm>
            <a:off x="487681" y="106083"/>
            <a:ext cx="6740139" cy="1622322"/>
          </a:xfrm>
        </p:spPr>
        <p:txBody>
          <a:bodyPr>
            <a:normAutofit/>
          </a:bodyPr>
          <a:lstStyle/>
          <a:p>
            <a:r>
              <a:rPr lang="en-GB" dirty="0">
                <a:solidFill>
                  <a:srgbClr val="FFFFFF"/>
                </a:solidFill>
              </a:rPr>
              <a:t>The purpose of our blessings</a:t>
            </a:r>
          </a:p>
        </p:txBody>
      </p:sp>
      <p:pic>
        <p:nvPicPr>
          <p:cNvPr id="5" name="Picture 4">
            <a:extLst>
              <a:ext uri="{FF2B5EF4-FFF2-40B4-BE49-F238E27FC236}">
                <a16:creationId xmlns:a16="http://schemas.microsoft.com/office/drawing/2014/main" id="{AB84D224-4FA1-4237-9D15-39E963F575C4}"/>
              </a:ext>
            </a:extLst>
          </p:cNvPr>
          <p:cNvPicPr>
            <a:picLocks noChangeAspect="1"/>
          </p:cNvPicPr>
          <p:nvPr/>
        </p:nvPicPr>
        <p:blipFill rotWithShape="1">
          <a:blip r:embed="rId2"/>
          <a:srcRect b="2296"/>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7" name="Rectangle 2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6AF4CE2-43F6-4885-B46B-888B94AD2958}"/>
              </a:ext>
            </a:extLst>
          </p:cNvPr>
          <p:cNvSpPr>
            <a:spLocks noGrp="1"/>
          </p:cNvSpPr>
          <p:nvPr>
            <p:ph idx="1"/>
          </p:nvPr>
        </p:nvSpPr>
        <p:spPr>
          <a:xfrm>
            <a:off x="639098" y="1390650"/>
            <a:ext cx="6072776" cy="5467350"/>
          </a:xfrm>
        </p:spPr>
        <p:txBody>
          <a:bodyPr anchor="ctr">
            <a:noAutofit/>
          </a:bodyPr>
          <a:lstStyle/>
          <a:p>
            <a:pPr>
              <a:spcAft>
                <a:spcPts val="800"/>
              </a:spcAft>
            </a:pPr>
            <a:r>
              <a:rPr lang="en-GB"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Matthew 22:36-40. </a:t>
            </a:r>
          </a:p>
          <a:p>
            <a:pPr marL="0" indent="0">
              <a:spcAft>
                <a:spcPts val="800"/>
              </a:spcAft>
              <a:buNone/>
            </a:pPr>
            <a:r>
              <a:rPr lang="en-GB" sz="2200" b="1" baseline="30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36 </a:t>
            </a:r>
            <a:r>
              <a:rPr lang="en-GB"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Master, which is the great commandment in the law?</a:t>
            </a:r>
          </a:p>
          <a:p>
            <a:pPr marL="0" indent="0">
              <a:spcAft>
                <a:spcPts val="800"/>
              </a:spcAft>
              <a:buNone/>
            </a:pPr>
            <a:r>
              <a:rPr lang="en-GB" sz="2200" b="1" baseline="30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37 </a:t>
            </a:r>
            <a:r>
              <a:rPr lang="en-GB"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Jesus said unto him, Thou shalt love the Lord thy God with all thy heart, and with all thy soul, and with all thy mind.</a:t>
            </a:r>
          </a:p>
          <a:p>
            <a:pPr marL="0" indent="0">
              <a:spcAft>
                <a:spcPts val="800"/>
              </a:spcAft>
              <a:buNone/>
            </a:pPr>
            <a:r>
              <a:rPr lang="en-GB" sz="2200" b="1" baseline="30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38 </a:t>
            </a:r>
            <a:r>
              <a:rPr lang="en-GB"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This is the first and great commandment.</a:t>
            </a:r>
          </a:p>
          <a:p>
            <a:pPr marL="0" indent="0">
              <a:spcAft>
                <a:spcPts val="800"/>
              </a:spcAft>
              <a:buNone/>
            </a:pPr>
            <a:r>
              <a:rPr lang="en-GB" sz="2200" b="1" baseline="30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39 </a:t>
            </a:r>
            <a:r>
              <a:rPr lang="en-GB"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 the second is like unto it, Thou shalt love thy neighbour as thyself.</a:t>
            </a:r>
          </a:p>
          <a:p>
            <a:pPr marL="0" indent="0">
              <a:spcAft>
                <a:spcPts val="800"/>
              </a:spcAft>
              <a:buNone/>
            </a:pPr>
            <a:r>
              <a:rPr lang="en-GB" sz="2200" b="1" baseline="30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40 </a:t>
            </a:r>
            <a:r>
              <a:rPr lang="en-GB"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On these two commandments hang all the law and the prophets.</a:t>
            </a:r>
          </a:p>
          <a:p>
            <a:pPr marL="0" indent="0">
              <a:buNone/>
            </a:pPr>
            <a:endParaRPr lang="en-GB" sz="2200" dirty="0">
              <a:solidFill>
                <a:srgbClr val="FFFFFF"/>
              </a:solidFill>
            </a:endParaRPr>
          </a:p>
        </p:txBody>
      </p:sp>
    </p:spTree>
    <p:extLst>
      <p:ext uri="{BB962C8B-B14F-4D97-AF65-F5344CB8AC3E}">
        <p14:creationId xmlns:p14="http://schemas.microsoft.com/office/powerpoint/2010/main" val="28122971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9A7F-D250-4C79-8EAD-06C6C07E4159}"/>
              </a:ext>
            </a:extLst>
          </p:cNvPr>
          <p:cNvSpPr>
            <a:spLocks noGrp="1"/>
          </p:cNvSpPr>
          <p:nvPr>
            <p:ph type="title"/>
          </p:nvPr>
        </p:nvSpPr>
        <p:spPr/>
        <p:txBody>
          <a:bodyPr/>
          <a:lstStyle/>
          <a:p>
            <a:r>
              <a:rPr lang="en-GB" dirty="0"/>
              <a:t>Blessed to be a blessing</a:t>
            </a:r>
          </a:p>
        </p:txBody>
      </p:sp>
      <p:sp>
        <p:nvSpPr>
          <p:cNvPr id="3" name="Content Placeholder 2">
            <a:extLst>
              <a:ext uri="{FF2B5EF4-FFF2-40B4-BE49-F238E27FC236}">
                <a16:creationId xmlns:a16="http://schemas.microsoft.com/office/drawing/2014/main" id="{0980E0C8-7CEA-431C-85F7-99830130ED6A}"/>
              </a:ext>
            </a:extLst>
          </p:cNvPr>
          <p:cNvSpPr>
            <a:spLocks noGrp="1"/>
          </p:cNvSpPr>
          <p:nvPr>
            <p:ph idx="1"/>
          </p:nvPr>
        </p:nvSpPr>
        <p:spPr>
          <a:xfrm>
            <a:off x="219075" y="2327275"/>
            <a:ext cx="11753850" cy="3416300"/>
          </a:xfrm>
        </p:spPr>
        <p:txBody>
          <a:bodyPr>
            <a:noAutofit/>
          </a:bodyPr>
          <a:lstStyle/>
          <a:p>
            <a:r>
              <a:rPr lang="en-GB" sz="2400" dirty="0"/>
              <a:t>Luke 4:18</a:t>
            </a:r>
          </a:p>
          <a:p>
            <a:pPr marL="0" indent="0">
              <a:buNone/>
            </a:pPr>
            <a:r>
              <a:rPr lang="en-GB" sz="2400" dirty="0"/>
              <a:t>18 The Spirit of the Lord is upon me, because he hath anointed me to preach the gospel to the poor; he hath sent me to heal the </a:t>
            </a:r>
            <a:r>
              <a:rPr lang="en-GB" sz="2400" dirty="0" err="1"/>
              <a:t>brokenhearted</a:t>
            </a:r>
            <a:r>
              <a:rPr lang="en-GB" sz="2400" dirty="0"/>
              <a:t>, to preach deliverance to the captives, and recovering of sight to the blind, to set at liberty them that are bruised,</a:t>
            </a:r>
          </a:p>
          <a:p>
            <a:r>
              <a:rPr lang="en-GB" sz="2400" dirty="0"/>
              <a:t>What we have is for others. </a:t>
            </a:r>
          </a:p>
          <a:p>
            <a:r>
              <a:rPr lang="en-GB" sz="2400" dirty="0"/>
              <a:t>Matthew 10: 7-8 </a:t>
            </a:r>
          </a:p>
          <a:p>
            <a:pPr marL="0" indent="0">
              <a:buNone/>
            </a:pPr>
            <a:r>
              <a:rPr lang="en-GB" sz="2400" dirty="0"/>
              <a:t>7 And as ye go, preach, saying, The kingdom of heaven is at hand.</a:t>
            </a:r>
          </a:p>
          <a:p>
            <a:pPr marL="0" indent="0">
              <a:buNone/>
            </a:pPr>
            <a:r>
              <a:rPr lang="en-GB" sz="2400" dirty="0"/>
              <a:t>8 Heal the sick, cleanse the lepers, raise the dead, cast out devils: freely ye have received, freely give.</a:t>
            </a:r>
          </a:p>
        </p:txBody>
      </p:sp>
    </p:spTree>
    <p:extLst>
      <p:ext uri="{BB962C8B-B14F-4D97-AF65-F5344CB8AC3E}">
        <p14:creationId xmlns:p14="http://schemas.microsoft.com/office/powerpoint/2010/main" val="163254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94CC4F-FBDC-4948-B56D-630320C5511B}"/>
              </a:ext>
            </a:extLst>
          </p:cNvPr>
          <p:cNvPicPr>
            <a:picLocks noChangeAspect="1"/>
          </p:cNvPicPr>
          <p:nvPr/>
        </p:nvPicPr>
        <p:blipFill rotWithShape="1">
          <a:blip r:embed="rId2"/>
          <a:srcRect t="14416" r="1" b="26864"/>
          <a:stretch/>
        </p:blipFill>
        <p:spPr>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5" name="Picture 4">
            <a:extLst>
              <a:ext uri="{FF2B5EF4-FFF2-40B4-BE49-F238E27FC236}">
                <a16:creationId xmlns:a16="http://schemas.microsoft.com/office/drawing/2014/main" id="{DC2A44AB-E93D-4B25-A828-4948645B5BF1}"/>
              </a:ext>
            </a:extLst>
          </p:cNvPr>
          <p:cNvPicPr>
            <a:picLocks noChangeAspect="1"/>
          </p:cNvPicPr>
          <p:nvPr/>
        </p:nvPicPr>
        <p:blipFill rotWithShape="1">
          <a:blip r:embed="rId3"/>
          <a:srcRect t="1254" r="3" b="3724"/>
          <a:stretch/>
        </p:blipFill>
        <p:spPr>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1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C5B610C-5DA3-4B95-B226-AE4BD51FBACD}"/>
              </a:ext>
            </a:extLst>
          </p:cNvPr>
          <p:cNvSpPr>
            <a:spLocks noGrp="1"/>
          </p:cNvSpPr>
          <p:nvPr>
            <p:ph type="title"/>
          </p:nvPr>
        </p:nvSpPr>
        <p:spPr>
          <a:xfrm>
            <a:off x="664654" y="4127327"/>
            <a:ext cx="5015258" cy="1908975"/>
          </a:xfrm>
        </p:spPr>
        <p:txBody>
          <a:bodyPr>
            <a:normAutofit/>
          </a:bodyPr>
          <a:lstStyle/>
          <a:p>
            <a:r>
              <a:rPr lang="en-GB" dirty="0">
                <a:solidFill>
                  <a:schemeClr val="tx1"/>
                </a:solidFill>
              </a:rPr>
              <a:t>Who has been a blessing to us?</a:t>
            </a:r>
            <a:br>
              <a:rPr lang="en-GB" dirty="0">
                <a:solidFill>
                  <a:schemeClr val="tx1"/>
                </a:solidFill>
              </a:rPr>
            </a:br>
            <a:endParaRPr lang="en-GB" dirty="0">
              <a:solidFill>
                <a:schemeClr val="tx1"/>
              </a:solidFill>
            </a:endParaRPr>
          </a:p>
        </p:txBody>
      </p:sp>
      <p:sp>
        <p:nvSpPr>
          <p:cNvPr id="3" name="Content Placeholder 2">
            <a:extLst>
              <a:ext uri="{FF2B5EF4-FFF2-40B4-BE49-F238E27FC236}">
                <a16:creationId xmlns:a16="http://schemas.microsoft.com/office/drawing/2014/main" id="{AEF8CB5C-CC1C-4857-9314-4FA93E8FA274}"/>
              </a:ext>
            </a:extLst>
          </p:cNvPr>
          <p:cNvSpPr>
            <a:spLocks noGrp="1"/>
          </p:cNvSpPr>
          <p:nvPr>
            <p:ph idx="1"/>
          </p:nvPr>
        </p:nvSpPr>
        <p:spPr>
          <a:xfrm>
            <a:off x="5038725" y="4110824"/>
            <a:ext cx="6317171" cy="1908976"/>
          </a:xfrm>
        </p:spPr>
        <p:txBody>
          <a:bodyPr anchor="ctr">
            <a:noAutofit/>
          </a:bodyPr>
          <a:lstStyle/>
          <a:p>
            <a:r>
              <a:rPr lang="en-GB" sz="2600" dirty="0">
                <a:solidFill>
                  <a:schemeClr val="tx1"/>
                </a:solidFill>
              </a:rPr>
              <a:t>Parents? Siblings? wider family? friends? acquaintances? strangers?</a:t>
            </a:r>
          </a:p>
          <a:p>
            <a:r>
              <a:rPr lang="en-GB" sz="2600" dirty="0">
                <a:solidFill>
                  <a:schemeClr val="tx1"/>
                </a:solidFill>
              </a:rPr>
              <a:t>How has that impacted us?</a:t>
            </a:r>
          </a:p>
          <a:p>
            <a:r>
              <a:rPr lang="en-GB" sz="2600" dirty="0">
                <a:solidFill>
                  <a:schemeClr val="tx1"/>
                </a:solidFill>
              </a:rPr>
              <a:t>Appreciation of God and others.</a:t>
            </a:r>
          </a:p>
        </p:txBody>
      </p:sp>
    </p:spTree>
    <p:extLst>
      <p:ext uri="{BB962C8B-B14F-4D97-AF65-F5344CB8AC3E}">
        <p14:creationId xmlns:p14="http://schemas.microsoft.com/office/powerpoint/2010/main" val="1498068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838F-3DFA-4AD6-816A-0CB5589E06B9}"/>
              </a:ext>
            </a:extLst>
          </p:cNvPr>
          <p:cNvSpPr>
            <a:spLocks noGrp="1"/>
          </p:cNvSpPr>
          <p:nvPr>
            <p:ph type="title"/>
          </p:nvPr>
        </p:nvSpPr>
        <p:spPr/>
        <p:txBody>
          <a:bodyPr/>
          <a:lstStyle/>
          <a:p>
            <a:r>
              <a:rPr lang="en-GB" dirty="0"/>
              <a:t>Genesis 12:1-3</a:t>
            </a:r>
          </a:p>
        </p:txBody>
      </p:sp>
      <p:sp>
        <p:nvSpPr>
          <p:cNvPr id="3" name="Content Placeholder 2">
            <a:extLst>
              <a:ext uri="{FF2B5EF4-FFF2-40B4-BE49-F238E27FC236}">
                <a16:creationId xmlns:a16="http://schemas.microsoft.com/office/drawing/2014/main" id="{7B62F3FF-39C2-4083-AD48-70320BD79A5C}"/>
              </a:ext>
            </a:extLst>
          </p:cNvPr>
          <p:cNvSpPr>
            <a:spLocks noGrp="1"/>
          </p:cNvSpPr>
          <p:nvPr>
            <p:ph idx="1"/>
          </p:nvPr>
        </p:nvSpPr>
        <p:spPr/>
        <p:txBody>
          <a:bodyPr>
            <a:normAutofit fontScale="92500" lnSpcReduction="20000"/>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1 Now the Lord had said unto Abram, Get thee out of thy country, and from thy kindred, and from thy father's house, unto a land that I will shew thee:</a:t>
            </a:r>
          </a:p>
          <a:p>
            <a:pPr>
              <a:lnSpc>
                <a:spcPct val="107000"/>
              </a:lnSpc>
              <a:spcAft>
                <a:spcPts val="800"/>
              </a:spcAft>
            </a:pPr>
            <a:r>
              <a:rPr lang="en-GB" sz="2800" b="1"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GB" sz="2800" dirty="0">
                <a:effectLst/>
                <a:latin typeface="Calibri" panose="020F0502020204030204" pitchFamily="34" charset="0"/>
                <a:ea typeface="Calibri" panose="020F0502020204030204" pitchFamily="34" charset="0"/>
                <a:cs typeface="Times New Roman" panose="02020603050405020304" pitchFamily="18" charset="0"/>
              </a:rPr>
              <a:t>And I will make of thee a great nation, and I will bless thee, and make thy name great; and thou shalt be a blessing:</a:t>
            </a:r>
          </a:p>
          <a:p>
            <a:pPr>
              <a:lnSpc>
                <a:spcPct val="107000"/>
              </a:lnSpc>
              <a:spcAft>
                <a:spcPts val="800"/>
              </a:spcAft>
            </a:pPr>
            <a:r>
              <a:rPr lang="en-GB" sz="2800" b="1"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n-GB" sz="2800" dirty="0">
                <a:effectLst/>
                <a:latin typeface="Calibri" panose="020F0502020204030204" pitchFamily="34" charset="0"/>
                <a:ea typeface="Calibri" panose="020F0502020204030204" pitchFamily="34" charset="0"/>
                <a:cs typeface="Times New Roman" panose="02020603050405020304" pitchFamily="18" charset="0"/>
              </a:rPr>
              <a:t>And I will bless them that bless thee, and curse him that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curseth</a:t>
            </a:r>
            <a:r>
              <a:rPr lang="en-GB" sz="2800" dirty="0">
                <a:effectLst/>
                <a:latin typeface="Calibri" panose="020F0502020204030204" pitchFamily="34" charset="0"/>
                <a:ea typeface="Calibri" panose="020F0502020204030204" pitchFamily="34" charset="0"/>
                <a:cs typeface="Times New Roman" panose="02020603050405020304" pitchFamily="18" charset="0"/>
              </a:rPr>
              <a:t> thee: and in thee shall all families of the earth be blessed.</a:t>
            </a:r>
          </a:p>
          <a:p>
            <a:endParaRPr lang="en-GB" dirty="0"/>
          </a:p>
        </p:txBody>
      </p:sp>
    </p:spTree>
    <p:extLst>
      <p:ext uri="{BB962C8B-B14F-4D97-AF65-F5344CB8AC3E}">
        <p14:creationId xmlns:p14="http://schemas.microsoft.com/office/powerpoint/2010/main" val="251962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67FC0-0592-47F8-8C04-3834684DFEA6}"/>
              </a:ext>
            </a:extLst>
          </p:cNvPr>
          <p:cNvPicPr>
            <a:picLocks noChangeAspect="1"/>
          </p:cNvPicPr>
          <p:nvPr/>
        </p:nvPicPr>
        <p:blipFill rotWithShape="1">
          <a:blip r:embed="rId2">
            <a:duotone>
              <a:prstClr val="black"/>
              <a:schemeClr val="accent5">
                <a:tint val="45000"/>
                <a:satMod val="400000"/>
              </a:schemeClr>
            </a:duotone>
            <a:alphaModFix amt="25000"/>
          </a:blip>
          <a:srcRect t="25962" r="3155" b="-1"/>
          <a:stretch/>
        </p:blipFill>
        <p:spPr>
          <a:xfrm>
            <a:off x="474133" y="475488"/>
            <a:ext cx="11243734" cy="5909733"/>
          </a:xfrm>
          <a:prstGeom prst="rect">
            <a:avLst/>
          </a:prstGeom>
        </p:spPr>
      </p:pic>
      <p:sp>
        <p:nvSpPr>
          <p:cNvPr id="2" name="Title 1">
            <a:extLst>
              <a:ext uri="{FF2B5EF4-FFF2-40B4-BE49-F238E27FC236}">
                <a16:creationId xmlns:a16="http://schemas.microsoft.com/office/drawing/2014/main" id="{2F58FE59-D00E-495C-AF0E-BA0BDD57AD91}"/>
              </a:ext>
            </a:extLst>
          </p:cNvPr>
          <p:cNvSpPr>
            <a:spLocks noGrp="1"/>
          </p:cNvSpPr>
          <p:nvPr>
            <p:ph type="ctrTitle"/>
          </p:nvPr>
        </p:nvSpPr>
        <p:spPr>
          <a:xfrm>
            <a:off x="1234853" y="2099732"/>
            <a:ext cx="10360241" cy="2677648"/>
          </a:xfrm>
        </p:spPr>
        <p:txBody>
          <a:bodyPr>
            <a:normAutofit fontScale="90000"/>
          </a:bodyPr>
          <a:lstStyle/>
          <a:p>
            <a:r>
              <a:rPr lang="en-GB" dirty="0"/>
              <a:t>1)How can we be a blessing? </a:t>
            </a:r>
            <a:br>
              <a:rPr lang="en-GB" dirty="0"/>
            </a:br>
            <a:r>
              <a:rPr lang="en-GB" dirty="0"/>
              <a:t>                 &amp;</a:t>
            </a:r>
            <a:br>
              <a:rPr lang="en-GB" dirty="0"/>
            </a:br>
            <a:r>
              <a:rPr lang="en-GB" dirty="0"/>
              <a:t>2)What are the barriers to us being a blessing?</a:t>
            </a:r>
          </a:p>
        </p:txBody>
      </p:sp>
      <p:sp>
        <p:nvSpPr>
          <p:cNvPr id="3" name="Subtitle 2">
            <a:extLst>
              <a:ext uri="{FF2B5EF4-FFF2-40B4-BE49-F238E27FC236}">
                <a16:creationId xmlns:a16="http://schemas.microsoft.com/office/drawing/2014/main" id="{56C3F8F4-D3C7-447F-BD24-4B5254FFC4A2}"/>
              </a:ext>
            </a:extLst>
          </p:cNvPr>
          <p:cNvSpPr>
            <a:spLocks noGrp="1"/>
          </p:cNvSpPr>
          <p:nvPr>
            <p:ph type="subTitle" idx="1"/>
          </p:nvPr>
        </p:nvSpPr>
        <p:spPr>
          <a:xfrm>
            <a:off x="1234853" y="5001970"/>
            <a:ext cx="8827245" cy="861420"/>
          </a:xfrm>
        </p:spPr>
        <p:txBody>
          <a:bodyPr>
            <a:normAutofit/>
          </a:bodyPr>
          <a:lstStyle/>
          <a:p>
            <a:r>
              <a:rPr lang="en-GB" sz="3200" dirty="0"/>
              <a:t>Be very practical using examples</a:t>
            </a:r>
          </a:p>
        </p:txBody>
      </p:sp>
    </p:spTree>
    <p:extLst>
      <p:ext uri="{BB962C8B-B14F-4D97-AF65-F5344CB8AC3E}">
        <p14:creationId xmlns:p14="http://schemas.microsoft.com/office/powerpoint/2010/main" val="168190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32F9-D6B8-4A4A-8158-C31B5A44433D}"/>
              </a:ext>
            </a:extLst>
          </p:cNvPr>
          <p:cNvSpPr>
            <a:spLocks noGrp="1"/>
          </p:cNvSpPr>
          <p:nvPr>
            <p:ph type="title"/>
          </p:nvPr>
        </p:nvSpPr>
        <p:spPr>
          <a:xfrm>
            <a:off x="1154954" y="973668"/>
            <a:ext cx="8761413" cy="706964"/>
          </a:xfrm>
        </p:spPr>
        <p:txBody>
          <a:bodyPr>
            <a:normAutofit/>
          </a:bodyPr>
          <a:lstStyle/>
          <a:p>
            <a:r>
              <a:rPr lang="en-GB">
                <a:solidFill>
                  <a:srgbClr val="EBEBEB"/>
                </a:solidFill>
              </a:rPr>
              <a:t>How can we be a blessing?</a:t>
            </a:r>
          </a:p>
        </p:txBody>
      </p:sp>
      <p:sp>
        <p:nvSpPr>
          <p:cNvPr id="3" name="Content Placeholder 2">
            <a:extLst>
              <a:ext uri="{FF2B5EF4-FFF2-40B4-BE49-F238E27FC236}">
                <a16:creationId xmlns:a16="http://schemas.microsoft.com/office/drawing/2014/main" id="{F7205A9D-B637-4B18-ABE8-B0B4C8C2FF37}"/>
              </a:ext>
            </a:extLst>
          </p:cNvPr>
          <p:cNvSpPr>
            <a:spLocks noGrp="1"/>
          </p:cNvSpPr>
          <p:nvPr>
            <p:ph idx="1"/>
          </p:nvPr>
        </p:nvSpPr>
        <p:spPr>
          <a:xfrm>
            <a:off x="385011" y="2197768"/>
            <a:ext cx="7754835" cy="4475748"/>
          </a:xfrm>
        </p:spPr>
        <p:txBody>
          <a:bodyPr anchor="ctr">
            <a:normAutofit/>
          </a:bodyPr>
          <a:lstStyle/>
          <a:p>
            <a:pPr marL="0" indent="0">
              <a:buNone/>
            </a:pPr>
            <a:r>
              <a:rPr lang="en-GB" sz="2600" dirty="0"/>
              <a:t>1) Help those in a less favourable position to us.</a:t>
            </a:r>
          </a:p>
          <a:p>
            <a:pPr marL="0" indent="0">
              <a:buNone/>
            </a:pPr>
            <a:r>
              <a:rPr lang="en-GB" sz="2600" dirty="0"/>
              <a:t>2) Help others to find their place in God.</a:t>
            </a:r>
          </a:p>
        </p:txBody>
      </p:sp>
      <p:pic>
        <p:nvPicPr>
          <p:cNvPr id="4" name="Picture 3">
            <a:extLst>
              <a:ext uri="{FF2B5EF4-FFF2-40B4-BE49-F238E27FC236}">
                <a16:creationId xmlns:a16="http://schemas.microsoft.com/office/drawing/2014/main" id="{77888FB8-B353-4CD8-B48A-E19AE784DC46}"/>
              </a:ext>
            </a:extLst>
          </p:cNvPr>
          <p:cNvPicPr>
            <a:picLocks noChangeAspect="1"/>
          </p:cNvPicPr>
          <p:nvPr/>
        </p:nvPicPr>
        <p:blipFill>
          <a:blip r:embed="rId2"/>
          <a:stretch>
            <a:fillRect/>
          </a:stretch>
        </p:blipFill>
        <p:spPr>
          <a:xfrm>
            <a:off x="8139846" y="2873130"/>
            <a:ext cx="3553042" cy="301120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625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318A-A647-4493-A5AB-1C3585C72957}"/>
              </a:ext>
            </a:extLst>
          </p:cNvPr>
          <p:cNvSpPr>
            <a:spLocks noGrp="1"/>
          </p:cNvSpPr>
          <p:nvPr>
            <p:ph type="title"/>
          </p:nvPr>
        </p:nvSpPr>
        <p:spPr/>
        <p:txBody>
          <a:bodyPr/>
          <a:lstStyle/>
          <a:p>
            <a:r>
              <a:rPr lang="en-GB" dirty="0"/>
              <a:t>What are the challenges to being a blessing?</a:t>
            </a:r>
          </a:p>
        </p:txBody>
      </p:sp>
      <p:sp>
        <p:nvSpPr>
          <p:cNvPr id="3" name="Content Placeholder 2">
            <a:extLst>
              <a:ext uri="{FF2B5EF4-FFF2-40B4-BE49-F238E27FC236}">
                <a16:creationId xmlns:a16="http://schemas.microsoft.com/office/drawing/2014/main" id="{494E0401-4895-49BD-91C9-C4FD6C3C3E1E}"/>
              </a:ext>
            </a:extLst>
          </p:cNvPr>
          <p:cNvSpPr>
            <a:spLocks noGrp="1"/>
          </p:cNvSpPr>
          <p:nvPr>
            <p:ph idx="1"/>
          </p:nvPr>
        </p:nvSpPr>
        <p:spPr/>
        <p:txBody>
          <a:bodyPr>
            <a:normAutofit/>
          </a:bodyPr>
          <a:lstStyle/>
          <a:p>
            <a:r>
              <a:rPr lang="en-GB" sz="3600" dirty="0"/>
              <a:t>Fear</a:t>
            </a:r>
          </a:p>
          <a:p>
            <a:r>
              <a:rPr lang="en-GB" sz="3600" dirty="0"/>
              <a:t>Self doubt</a:t>
            </a:r>
          </a:p>
          <a:p>
            <a:r>
              <a:rPr lang="en-GB" sz="3600" dirty="0"/>
              <a:t>Wrong focus</a:t>
            </a:r>
          </a:p>
          <a:p>
            <a:r>
              <a:rPr lang="en-GB" sz="3600" dirty="0"/>
              <a:t>Lack of knowledge</a:t>
            </a:r>
          </a:p>
          <a:p>
            <a:r>
              <a:rPr lang="en-GB" sz="3600" dirty="0"/>
              <a:t>Burn out</a:t>
            </a:r>
          </a:p>
          <a:p>
            <a:endParaRPr lang="en-GB" sz="3600" dirty="0"/>
          </a:p>
        </p:txBody>
      </p:sp>
      <p:pic>
        <p:nvPicPr>
          <p:cNvPr id="4" name="Picture 3">
            <a:extLst>
              <a:ext uri="{FF2B5EF4-FFF2-40B4-BE49-F238E27FC236}">
                <a16:creationId xmlns:a16="http://schemas.microsoft.com/office/drawing/2014/main" id="{461E2136-6BC9-4EE4-AC8E-D58B53ED007A}"/>
              </a:ext>
            </a:extLst>
          </p:cNvPr>
          <p:cNvPicPr>
            <a:picLocks noChangeAspect="1"/>
          </p:cNvPicPr>
          <p:nvPr/>
        </p:nvPicPr>
        <p:blipFill>
          <a:blip r:embed="rId2"/>
          <a:stretch>
            <a:fillRect/>
          </a:stretch>
        </p:blipFill>
        <p:spPr>
          <a:xfrm>
            <a:off x="7325800" y="4120763"/>
            <a:ext cx="4866200" cy="2737237"/>
          </a:xfrm>
          <a:prstGeom prst="rect">
            <a:avLst/>
          </a:prstGeom>
        </p:spPr>
      </p:pic>
    </p:spTree>
    <p:extLst>
      <p:ext uri="{BB962C8B-B14F-4D97-AF65-F5344CB8AC3E}">
        <p14:creationId xmlns:p14="http://schemas.microsoft.com/office/powerpoint/2010/main" val="29192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318A-A647-4493-A5AB-1C3585C72957}"/>
              </a:ext>
            </a:extLst>
          </p:cNvPr>
          <p:cNvSpPr>
            <a:spLocks noGrp="1"/>
          </p:cNvSpPr>
          <p:nvPr>
            <p:ph type="title"/>
          </p:nvPr>
        </p:nvSpPr>
        <p:spPr/>
        <p:txBody>
          <a:bodyPr/>
          <a:lstStyle/>
          <a:p>
            <a:r>
              <a:rPr lang="en-GB" dirty="0"/>
              <a:t>Overcoming challenges to being a blessing</a:t>
            </a:r>
          </a:p>
        </p:txBody>
      </p:sp>
      <p:sp>
        <p:nvSpPr>
          <p:cNvPr id="3" name="Content Placeholder 2">
            <a:extLst>
              <a:ext uri="{FF2B5EF4-FFF2-40B4-BE49-F238E27FC236}">
                <a16:creationId xmlns:a16="http://schemas.microsoft.com/office/drawing/2014/main" id="{494E0401-4895-49BD-91C9-C4FD6C3C3E1E}"/>
              </a:ext>
            </a:extLst>
          </p:cNvPr>
          <p:cNvSpPr>
            <a:spLocks noGrp="1"/>
          </p:cNvSpPr>
          <p:nvPr>
            <p:ph idx="1"/>
          </p:nvPr>
        </p:nvSpPr>
        <p:spPr/>
        <p:txBody>
          <a:bodyPr>
            <a:normAutofit/>
          </a:bodyPr>
          <a:lstStyle/>
          <a:p>
            <a:r>
              <a:rPr lang="en-GB" sz="3600" dirty="0"/>
              <a:t>Trust God</a:t>
            </a:r>
          </a:p>
          <a:p>
            <a:r>
              <a:rPr lang="en-GB" sz="3600" dirty="0"/>
              <a:t>A special role in God’s plan</a:t>
            </a:r>
          </a:p>
          <a:p>
            <a:r>
              <a:rPr lang="en-GB" sz="3600" dirty="0"/>
              <a:t>God has given you what you need </a:t>
            </a:r>
          </a:p>
          <a:p>
            <a:r>
              <a:rPr lang="en-GB" sz="3600" dirty="0"/>
              <a:t>Read, mediate, pray, learn</a:t>
            </a:r>
          </a:p>
          <a:p>
            <a:r>
              <a:rPr lang="en-GB" sz="3600" dirty="0"/>
              <a:t>Self-care</a:t>
            </a:r>
          </a:p>
          <a:p>
            <a:endParaRPr lang="en-GB" sz="3600" dirty="0"/>
          </a:p>
        </p:txBody>
      </p:sp>
      <p:pic>
        <p:nvPicPr>
          <p:cNvPr id="6" name="Picture 5">
            <a:extLst>
              <a:ext uri="{FF2B5EF4-FFF2-40B4-BE49-F238E27FC236}">
                <a16:creationId xmlns:a16="http://schemas.microsoft.com/office/drawing/2014/main" id="{170C3378-36A9-42A6-9CB7-12707B18DF00}"/>
              </a:ext>
            </a:extLst>
          </p:cNvPr>
          <p:cNvPicPr>
            <a:picLocks noChangeAspect="1"/>
          </p:cNvPicPr>
          <p:nvPr/>
        </p:nvPicPr>
        <p:blipFill>
          <a:blip r:embed="rId2"/>
          <a:stretch>
            <a:fillRect/>
          </a:stretch>
        </p:blipFill>
        <p:spPr>
          <a:xfrm>
            <a:off x="9018415" y="4741219"/>
            <a:ext cx="3173585" cy="2116781"/>
          </a:xfrm>
          <a:prstGeom prst="rect">
            <a:avLst/>
          </a:prstGeom>
        </p:spPr>
      </p:pic>
    </p:spTree>
    <p:extLst>
      <p:ext uri="{BB962C8B-B14F-4D97-AF65-F5344CB8AC3E}">
        <p14:creationId xmlns:p14="http://schemas.microsoft.com/office/powerpoint/2010/main" val="11159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3" descr="Two people standing on a rock with the sun behind them&#10;&#10;Description automatically generated with low confidence">
            <a:extLst>
              <a:ext uri="{FF2B5EF4-FFF2-40B4-BE49-F238E27FC236}">
                <a16:creationId xmlns:a16="http://schemas.microsoft.com/office/drawing/2014/main" id="{35867FC0-0592-47F8-8C04-3834684DFEA6}"/>
              </a:ext>
            </a:extLst>
          </p:cNvPr>
          <p:cNvPicPr>
            <a:picLocks noChangeAspect="1"/>
          </p:cNvPicPr>
          <p:nvPr/>
        </p:nvPicPr>
        <p:blipFill rotWithShape="1">
          <a:blip r:embed="rId3">
            <a:duotone>
              <a:prstClr val="black"/>
              <a:schemeClr val="accent5">
                <a:tint val="45000"/>
                <a:satMod val="400000"/>
              </a:schemeClr>
            </a:duotone>
            <a:alphaModFix amt="25000"/>
          </a:blip>
          <a:srcRect t="25962" r="3155" b="-1"/>
          <a:stretch/>
        </p:blipFill>
        <p:spPr>
          <a:xfrm>
            <a:off x="474133" y="475488"/>
            <a:ext cx="11243734" cy="5909733"/>
          </a:xfrm>
          <a:prstGeom prst="rect">
            <a:avLst/>
          </a:prstGeom>
        </p:spPr>
      </p:pic>
      <p:sp>
        <p:nvSpPr>
          <p:cNvPr id="2" name="Title 1">
            <a:extLst>
              <a:ext uri="{FF2B5EF4-FFF2-40B4-BE49-F238E27FC236}">
                <a16:creationId xmlns:a16="http://schemas.microsoft.com/office/drawing/2014/main" id="{2F58FE59-D00E-495C-AF0E-BA0BDD57AD91}"/>
              </a:ext>
            </a:extLst>
          </p:cNvPr>
          <p:cNvSpPr>
            <a:spLocks noGrp="1"/>
          </p:cNvSpPr>
          <p:nvPr>
            <p:ph type="ctrTitle"/>
          </p:nvPr>
        </p:nvSpPr>
        <p:spPr>
          <a:xfrm>
            <a:off x="1154954" y="2099733"/>
            <a:ext cx="8827245" cy="2677648"/>
          </a:xfrm>
        </p:spPr>
        <p:txBody>
          <a:bodyPr>
            <a:normAutofit/>
          </a:bodyPr>
          <a:lstStyle/>
          <a:p>
            <a:r>
              <a:rPr lang="en-GB" dirty="0"/>
              <a:t>Blessed to be a blessing</a:t>
            </a:r>
          </a:p>
        </p:txBody>
      </p:sp>
      <p:sp>
        <p:nvSpPr>
          <p:cNvPr id="3" name="Subtitle 2">
            <a:extLst>
              <a:ext uri="{FF2B5EF4-FFF2-40B4-BE49-F238E27FC236}">
                <a16:creationId xmlns:a16="http://schemas.microsoft.com/office/drawing/2014/main" id="{56C3F8F4-D3C7-447F-BD24-4B5254FFC4A2}"/>
              </a:ext>
            </a:extLst>
          </p:cNvPr>
          <p:cNvSpPr>
            <a:spLocks noGrp="1"/>
          </p:cNvSpPr>
          <p:nvPr>
            <p:ph type="subTitle" idx="1"/>
          </p:nvPr>
        </p:nvSpPr>
        <p:spPr>
          <a:xfrm>
            <a:off x="1154954" y="4777380"/>
            <a:ext cx="8827245" cy="861420"/>
          </a:xfrm>
        </p:spPr>
        <p:txBody>
          <a:bodyPr>
            <a:normAutofit/>
          </a:bodyPr>
          <a:lstStyle/>
          <a:p>
            <a:r>
              <a:rPr lang="en-GB" sz="3200" dirty="0"/>
              <a:t> Elder Aaron Evans</a:t>
            </a:r>
          </a:p>
        </p:txBody>
      </p:sp>
      <p:sp>
        <p:nvSpPr>
          <p:cNvPr id="13" name="Rectangle 1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292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2D77-2CEC-414B-8C09-A24A0AA9852F}"/>
              </a:ext>
            </a:extLst>
          </p:cNvPr>
          <p:cNvSpPr>
            <a:spLocks noGrp="1"/>
          </p:cNvSpPr>
          <p:nvPr>
            <p:ph type="title"/>
          </p:nvPr>
        </p:nvSpPr>
        <p:spPr/>
        <p:txBody>
          <a:bodyPr/>
          <a:lstStyle/>
          <a:p>
            <a:r>
              <a:rPr lang="en-GB" dirty="0"/>
              <a:t>Matthew 5:1-12</a:t>
            </a:r>
          </a:p>
        </p:txBody>
      </p:sp>
      <p:sp>
        <p:nvSpPr>
          <p:cNvPr id="3" name="Content Placeholder 2">
            <a:extLst>
              <a:ext uri="{FF2B5EF4-FFF2-40B4-BE49-F238E27FC236}">
                <a16:creationId xmlns:a16="http://schemas.microsoft.com/office/drawing/2014/main" id="{E6822F66-DF3A-4D9D-934E-C36A7965265C}"/>
              </a:ext>
            </a:extLst>
          </p:cNvPr>
          <p:cNvSpPr>
            <a:spLocks noGrp="1"/>
          </p:cNvSpPr>
          <p:nvPr>
            <p:ph idx="1"/>
          </p:nvPr>
        </p:nvSpPr>
        <p:spPr>
          <a:xfrm>
            <a:off x="758301" y="2361459"/>
            <a:ext cx="10515600" cy="4989251"/>
          </a:xfrm>
        </p:spPr>
        <p:txBody>
          <a:bodyPr>
            <a:normAutofit/>
          </a:bodyPr>
          <a:lstStyle/>
          <a:p>
            <a:pPr algn="l"/>
            <a:r>
              <a:rPr lang="en-GB" sz="2600" b="1" i="0" dirty="0">
                <a:solidFill>
                  <a:srgbClr val="000000"/>
                </a:solidFill>
                <a:effectLst/>
                <a:latin typeface="system-ui"/>
              </a:rPr>
              <a:t>5 </a:t>
            </a:r>
            <a:r>
              <a:rPr lang="en-GB" sz="2600" b="0" i="0" dirty="0">
                <a:solidFill>
                  <a:srgbClr val="000000"/>
                </a:solidFill>
                <a:effectLst/>
                <a:latin typeface="system-ui"/>
              </a:rPr>
              <a:t>And seeing the multitudes, he went up into a mountain: and when he was set, his disciples came unto him:</a:t>
            </a:r>
          </a:p>
          <a:p>
            <a:pPr algn="l"/>
            <a:r>
              <a:rPr lang="en-GB" sz="2600" b="1" i="0" baseline="30000" dirty="0">
                <a:solidFill>
                  <a:srgbClr val="000000"/>
                </a:solidFill>
                <a:effectLst/>
                <a:latin typeface="system-ui"/>
              </a:rPr>
              <a:t>2 </a:t>
            </a:r>
            <a:r>
              <a:rPr lang="en-GB" sz="2600" b="0" i="0" dirty="0">
                <a:solidFill>
                  <a:srgbClr val="000000"/>
                </a:solidFill>
                <a:effectLst/>
                <a:latin typeface="system-ui"/>
              </a:rPr>
              <a:t>And he opened his mouth, and taught them, saying,</a:t>
            </a:r>
          </a:p>
          <a:p>
            <a:pPr algn="l"/>
            <a:r>
              <a:rPr lang="en-GB" sz="2600" b="1" i="0" baseline="30000" dirty="0">
                <a:solidFill>
                  <a:srgbClr val="000000"/>
                </a:solidFill>
                <a:effectLst/>
                <a:latin typeface="system-ui"/>
              </a:rPr>
              <a:t>3 </a:t>
            </a:r>
            <a:r>
              <a:rPr lang="en-GB" sz="2600" b="0" i="0" dirty="0">
                <a:solidFill>
                  <a:srgbClr val="000000"/>
                </a:solidFill>
                <a:effectLst/>
                <a:latin typeface="system-ui"/>
              </a:rPr>
              <a:t>Blessed are the poor in spirit: for theirs is the kingdom of heaven.</a:t>
            </a:r>
          </a:p>
          <a:p>
            <a:pPr algn="l"/>
            <a:r>
              <a:rPr lang="en-GB" sz="2600" b="1" i="0" baseline="30000" dirty="0">
                <a:solidFill>
                  <a:srgbClr val="000000"/>
                </a:solidFill>
                <a:effectLst/>
                <a:latin typeface="system-ui"/>
              </a:rPr>
              <a:t>4 </a:t>
            </a:r>
            <a:r>
              <a:rPr lang="en-GB" sz="2600" b="0" i="0" dirty="0">
                <a:solidFill>
                  <a:srgbClr val="000000"/>
                </a:solidFill>
                <a:effectLst/>
                <a:latin typeface="system-ui"/>
              </a:rPr>
              <a:t>Blessed are they that mourn: for they shall be comforted.</a:t>
            </a:r>
          </a:p>
          <a:p>
            <a:pPr algn="l"/>
            <a:r>
              <a:rPr lang="en-GB" sz="2600" b="1" i="0" baseline="30000" dirty="0">
                <a:solidFill>
                  <a:srgbClr val="000000"/>
                </a:solidFill>
                <a:effectLst/>
                <a:latin typeface="system-ui"/>
              </a:rPr>
              <a:t>5 </a:t>
            </a:r>
            <a:r>
              <a:rPr lang="en-GB" sz="2600" b="0" i="0" dirty="0">
                <a:solidFill>
                  <a:srgbClr val="000000"/>
                </a:solidFill>
                <a:effectLst/>
                <a:latin typeface="system-ui"/>
              </a:rPr>
              <a:t>Blessed are the meek: for they shall inherit the earth.</a:t>
            </a:r>
          </a:p>
          <a:p>
            <a:pPr algn="l"/>
            <a:r>
              <a:rPr lang="en-GB" sz="2600" b="1" i="0" baseline="30000" dirty="0">
                <a:solidFill>
                  <a:srgbClr val="000000"/>
                </a:solidFill>
                <a:effectLst/>
                <a:latin typeface="system-ui"/>
              </a:rPr>
              <a:t>6 </a:t>
            </a:r>
            <a:r>
              <a:rPr lang="en-GB" sz="2600" b="0" i="0" dirty="0">
                <a:solidFill>
                  <a:srgbClr val="000000"/>
                </a:solidFill>
                <a:effectLst/>
                <a:latin typeface="system-ui"/>
              </a:rPr>
              <a:t>Blessed are they which do hunger and thirst after righteousness: for they shall be filled.</a:t>
            </a:r>
          </a:p>
          <a:p>
            <a:endParaRPr lang="en-GB" sz="2600" dirty="0"/>
          </a:p>
        </p:txBody>
      </p:sp>
    </p:spTree>
    <p:extLst>
      <p:ext uri="{BB962C8B-B14F-4D97-AF65-F5344CB8AC3E}">
        <p14:creationId xmlns:p14="http://schemas.microsoft.com/office/powerpoint/2010/main" val="295987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2D77-2CEC-414B-8C09-A24A0AA9852F}"/>
              </a:ext>
            </a:extLst>
          </p:cNvPr>
          <p:cNvSpPr>
            <a:spLocks noGrp="1"/>
          </p:cNvSpPr>
          <p:nvPr>
            <p:ph type="title"/>
          </p:nvPr>
        </p:nvSpPr>
        <p:spPr/>
        <p:txBody>
          <a:bodyPr/>
          <a:lstStyle/>
          <a:p>
            <a:r>
              <a:rPr lang="en-GB" dirty="0"/>
              <a:t>Matthew 5:1-12</a:t>
            </a:r>
          </a:p>
        </p:txBody>
      </p:sp>
      <p:sp>
        <p:nvSpPr>
          <p:cNvPr id="3" name="Content Placeholder 2">
            <a:extLst>
              <a:ext uri="{FF2B5EF4-FFF2-40B4-BE49-F238E27FC236}">
                <a16:creationId xmlns:a16="http://schemas.microsoft.com/office/drawing/2014/main" id="{E6822F66-DF3A-4D9D-934E-C36A7965265C}"/>
              </a:ext>
            </a:extLst>
          </p:cNvPr>
          <p:cNvSpPr>
            <a:spLocks noGrp="1"/>
          </p:cNvSpPr>
          <p:nvPr>
            <p:ph idx="1"/>
          </p:nvPr>
        </p:nvSpPr>
        <p:spPr>
          <a:xfrm>
            <a:off x="642891" y="2325951"/>
            <a:ext cx="10515600" cy="5140170"/>
          </a:xfrm>
        </p:spPr>
        <p:txBody>
          <a:bodyPr>
            <a:normAutofit/>
          </a:bodyPr>
          <a:lstStyle/>
          <a:p>
            <a:pPr algn="l"/>
            <a:r>
              <a:rPr lang="en-GB" sz="2400" b="1" i="0" baseline="30000" dirty="0">
                <a:solidFill>
                  <a:srgbClr val="000000"/>
                </a:solidFill>
                <a:effectLst/>
                <a:latin typeface="system-ui"/>
              </a:rPr>
              <a:t>7 </a:t>
            </a:r>
            <a:r>
              <a:rPr lang="en-GB" sz="2400" b="0" i="0" dirty="0">
                <a:solidFill>
                  <a:srgbClr val="000000"/>
                </a:solidFill>
                <a:effectLst/>
                <a:latin typeface="system-ui"/>
              </a:rPr>
              <a:t>Blessed are the merciful: for they shall obtain mercy.</a:t>
            </a:r>
          </a:p>
          <a:p>
            <a:pPr algn="l"/>
            <a:r>
              <a:rPr lang="en-GB" sz="2400" b="1" i="0" baseline="30000" dirty="0">
                <a:solidFill>
                  <a:srgbClr val="000000"/>
                </a:solidFill>
                <a:effectLst/>
                <a:latin typeface="system-ui"/>
              </a:rPr>
              <a:t>8 </a:t>
            </a:r>
            <a:r>
              <a:rPr lang="en-GB" sz="2400" b="0" i="0" dirty="0">
                <a:solidFill>
                  <a:srgbClr val="000000"/>
                </a:solidFill>
                <a:effectLst/>
                <a:latin typeface="system-ui"/>
              </a:rPr>
              <a:t>Blessed are the pure in heart: for they shall see God.</a:t>
            </a:r>
          </a:p>
          <a:p>
            <a:pPr algn="l"/>
            <a:r>
              <a:rPr lang="en-GB" sz="2400" b="1" i="0" baseline="30000" dirty="0">
                <a:solidFill>
                  <a:srgbClr val="000000"/>
                </a:solidFill>
                <a:effectLst/>
                <a:latin typeface="system-ui"/>
              </a:rPr>
              <a:t>9 </a:t>
            </a:r>
            <a:r>
              <a:rPr lang="en-GB" sz="2600" b="0" i="0" dirty="0">
                <a:solidFill>
                  <a:srgbClr val="000000"/>
                </a:solidFill>
                <a:effectLst/>
                <a:latin typeface="system-ui"/>
              </a:rPr>
              <a:t>Blessed</a:t>
            </a:r>
            <a:r>
              <a:rPr lang="en-GB" sz="2400" b="0" i="0" dirty="0">
                <a:solidFill>
                  <a:srgbClr val="000000"/>
                </a:solidFill>
                <a:effectLst/>
                <a:latin typeface="system-ui"/>
              </a:rPr>
              <a:t> are the peacemakers: for they shall be called the children of God.</a:t>
            </a:r>
          </a:p>
          <a:p>
            <a:pPr algn="l"/>
            <a:r>
              <a:rPr lang="en-GB" sz="2400" b="1" i="0" baseline="30000" dirty="0">
                <a:solidFill>
                  <a:srgbClr val="000000"/>
                </a:solidFill>
                <a:effectLst/>
                <a:latin typeface="system-ui"/>
              </a:rPr>
              <a:t>10 </a:t>
            </a:r>
            <a:r>
              <a:rPr lang="en-GB" sz="2400" b="0" i="0" dirty="0">
                <a:solidFill>
                  <a:srgbClr val="000000"/>
                </a:solidFill>
                <a:effectLst/>
                <a:latin typeface="system-ui"/>
              </a:rPr>
              <a:t>Blessed are they which are persecuted for righteousness' sake: for theirs is the kingdom of heaven.</a:t>
            </a:r>
          </a:p>
          <a:p>
            <a:pPr algn="l"/>
            <a:r>
              <a:rPr lang="en-GB" sz="2400" b="1" i="0" baseline="30000" dirty="0">
                <a:solidFill>
                  <a:srgbClr val="000000"/>
                </a:solidFill>
                <a:effectLst/>
                <a:latin typeface="system-ui"/>
              </a:rPr>
              <a:t>11 </a:t>
            </a:r>
            <a:r>
              <a:rPr lang="en-GB" sz="2400" b="0" i="0" dirty="0">
                <a:solidFill>
                  <a:srgbClr val="000000"/>
                </a:solidFill>
                <a:effectLst/>
                <a:latin typeface="system-ui"/>
              </a:rPr>
              <a:t>Blessed are ye, when men shall revile you, and persecute you, and shall say all manner of evil against you falsely, for my sake.</a:t>
            </a:r>
          </a:p>
          <a:p>
            <a:pPr algn="l"/>
            <a:r>
              <a:rPr lang="en-GB" sz="2400" b="1" i="0" baseline="30000" dirty="0">
                <a:solidFill>
                  <a:srgbClr val="000000"/>
                </a:solidFill>
                <a:effectLst/>
                <a:latin typeface="system-ui"/>
              </a:rPr>
              <a:t>12 </a:t>
            </a:r>
            <a:r>
              <a:rPr lang="en-GB" sz="2400" b="0" i="0" dirty="0">
                <a:solidFill>
                  <a:srgbClr val="000000"/>
                </a:solidFill>
                <a:effectLst/>
                <a:latin typeface="system-ui"/>
              </a:rPr>
              <a:t>Rejoice, and be exceeding glad: for great is your reward in heaven: for so persecuted they the prophets which were before you.</a:t>
            </a:r>
          </a:p>
          <a:p>
            <a:endParaRPr lang="en-GB" sz="2400" dirty="0"/>
          </a:p>
        </p:txBody>
      </p:sp>
    </p:spTree>
    <p:extLst>
      <p:ext uri="{BB962C8B-B14F-4D97-AF65-F5344CB8AC3E}">
        <p14:creationId xmlns:p14="http://schemas.microsoft.com/office/powerpoint/2010/main" val="323078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9C8CE2-276E-4315-99E2-5708A93A4197}"/>
              </a:ext>
            </a:extLst>
          </p:cNvPr>
          <p:cNvPicPr>
            <a:picLocks noGrp="1" noChangeAspect="1"/>
          </p:cNvPicPr>
          <p:nvPr>
            <p:ph idx="1"/>
          </p:nvPr>
        </p:nvPicPr>
        <p:blipFill>
          <a:blip r:embed="rId2"/>
          <a:stretch>
            <a:fillRect/>
          </a:stretch>
        </p:blipFill>
        <p:spPr>
          <a:xfrm>
            <a:off x="3632637" y="2314575"/>
            <a:ext cx="6774081" cy="3876675"/>
          </a:xfrm>
          <a:prstGeom prst="rect">
            <a:avLst/>
          </a:prstGeom>
        </p:spPr>
      </p:pic>
      <p:sp>
        <p:nvSpPr>
          <p:cNvPr id="2" name="Title 1">
            <a:extLst>
              <a:ext uri="{FF2B5EF4-FFF2-40B4-BE49-F238E27FC236}">
                <a16:creationId xmlns:a16="http://schemas.microsoft.com/office/drawing/2014/main" id="{A3A9C875-3764-4739-932A-C291255A36E3}"/>
              </a:ext>
            </a:extLst>
          </p:cNvPr>
          <p:cNvSpPr>
            <a:spLocks noGrp="1"/>
          </p:cNvSpPr>
          <p:nvPr>
            <p:ph type="title"/>
          </p:nvPr>
        </p:nvSpPr>
        <p:spPr/>
        <p:txBody>
          <a:bodyPr/>
          <a:lstStyle/>
          <a:p>
            <a:r>
              <a:rPr lang="en-GB" dirty="0"/>
              <a:t>What does it mean to be blessed?</a:t>
            </a:r>
          </a:p>
        </p:txBody>
      </p:sp>
      <p:pic>
        <p:nvPicPr>
          <p:cNvPr id="6" name="Picture 5">
            <a:extLst>
              <a:ext uri="{FF2B5EF4-FFF2-40B4-BE49-F238E27FC236}">
                <a16:creationId xmlns:a16="http://schemas.microsoft.com/office/drawing/2014/main" id="{E62D6AA5-432C-499F-BC34-2F126098CCCD}"/>
              </a:ext>
            </a:extLst>
          </p:cNvPr>
          <p:cNvPicPr>
            <a:picLocks noChangeAspect="1"/>
          </p:cNvPicPr>
          <p:nvPr/>
        </p:nvPicPr>
        <p:blipFill>
          <a:blip r:embed="rId3"/>
          <a:stretch>
            <a:fillRect/>
          </a:stretch>
        </p:blipFill>
        <p:spPr>
          <a:xfrm>
            <a:off x="8315325" y="5353050"/>
            <a:ext cx="3725587" cy="1504950"/>
          </a:xfrm>
          <a:prstGeom prst="rect">
            <a:avLst/>
          </a:prstGeom>
        </p:spPr>
      </p:pic>
      <p:pic>
        <p:nvPicPr>
          <p:cNvPr id="7" name="Picture 6">
            <a:extLst>
              <a:ext uri="{FF2B5EF4-FFF2-40B4-BE49-F238E27FC236}">
                <a16:creationId xmlns:a16="http://schemas.microsoft.com/office/drawing/2014/main" id="{78C70462-9459-488E-B03B-0225ECDE6BD5}"/>
              </a:ext>
            </a:extLst>
          </p:cNvPr>
          <p:cNvPicPr>
            <a:picLocks noChangeAspect="1"/>
          </p:cNvPicPr>
          <p:nvPr/>
        </p:nvPicPr>
        <p:blipFill>
          <a:blip r:embed="rId4"/>
          <a:stretch>
            <a:fillRect/>
          </a:stretch>
        </p:blipFill>
        <p:spPr>
          <a:xfrm>
            <a:off x="0" y="3893305"/>
            <a:ext cx="3114675" cy="2919489"/>
          </a:xfrm>
          <a:prstGeom prst="rect">
            <a:avLst/>
          </a:prstGeom>
        </p:spPr>
      </p:pic>
    </p:spTree>
    <p:extLst>
      <p:ext uri="{BB962C8B-B14F-4D97-AF65-F5344CB8AC3E}">
        <p14:creationId xmlns:p14="http://schemas.microsoft.com/office/powerpoint/2010/main" val="74713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CC0-FD07-4EBF-94F5-5D3679ACDCB6}"/>
              </a:ext>
            </a:extLst>
          </p:cNvPr>
          <p:cNvSpPr>
            <a:spLocks noGrp="1"/>
          </p:cNvSpPr>
          <p:nvPr>
            <p:ph type="title"/>
          </p:nvPr>
        </p:nvSpPr>
        <p:spPr/>
        <p:txBody>
          <a:bodyPr/>
          <a:lstStyle/>
          <a:p>
            <a:r>
              <a:rPr lang="en-GB" dirty="0"/>
              <a:t>Deuteronomy 28:3-5</a:t>
            </a:r>
          </a:p>
        </p:txBody>
      </p:sp>
      <p:sp>
        <p:nvSpPr>
          <p:cNvPr id="3" name="Content Placeholder 2">
            <a:extLst>
              <a:ext uri="{FF2B5EF4-FFF2-40B4-BE49-F238E27FC236}">
                <a16:creationId xmlns:a16="http://schemas.microsoft.com/office/drawing/2014/main" id="{46E10A54-C15F-4669-B1A1-C948791FFE6E}"/>
              </a:ext>
            </a:extLst>
          </p:cNvPr>
          <p:cNvSpPr>
            <a:spLocks noGrp="1"/>
          </p:cNvSpPr>
          <p:nvPr>
            <p:ph idx="1"/>
          </p:nvPr>
        </p:nvSpPr>
        <p:spPr>
          <a:xfrm>
            <a:off x="1154954" y="2603500"/>
            <a:ext cx="9593257" cy="4102100"/>
          </a:xfrm>
        </p:spPr>
        <p:txBody>
          <a:bodyPr>
            <a:normAutofit/>
          </a:bodyPr>
          <a:lstStyle/>
          <a:p>
            <a:pPr algn="l"/>
            <a:r>
              <a:rPr lang="en-GB" sz="2800" b="1" i="0" baseline="30000" dirty="0">
                <a:solidFill>
                  <a:srgbClr val="000000"/>
                </a:solidFill>
                <a:effectLst/>
                <a:latin typeface="system-ui"/>
              </a:rPr>
              <a:t>3 </a:t>
            </a:r>
            <a:r>
              <a:rPr lang="en-GB" sz="2800" b="0" i="0" dirty="0">
                <a:solidFill>
                  <a:srgbClr val="000000"/>
                </a:solidFill>
                <a:effectLst/>
                <a:latin typeface="system-ui"/>
              </a:rPr>
              <a:t>Blessed shalt thou be in the city, and blessed shalt thou be in the field.</a:t>
            </a:r>
          </a:p>
          <a:p>
            <a:pPr algn="l"/>
            <a:r>
              <a:rPr lang="en-GB" sz="2800" b="1" i="0" baseline="30000" dirty="0">
                <a:solidFill>
                  <a:srgbClr val="000000"/>
                </a:solidFill>
                <a:effectLst/>
                <a:latin typeface="system-ui"/>
              </a:rPr>
              <a:t>4 </a:t>
            </a:r>
            <a:r>
              <a:rPr lang="en-GB" sz="2800" b="0" i="0" dirty="0">
                <a:solidFill>
                  <a:srgbClr val="000000"/>
                </a:solidFill>
                <a:effectLst/>
                <a:latin typeface="system-ui"/>
              </a:rPr>
              <a:t>Blessed shall be the fruit of thy body, and the fruit of thy ground, and the fruit of thy cattle, the increase of thy </a:t>
            </a:r>
            <a:r>
              <a:rPr lang="en-GB" sz="2800" b="0" i="0" dirty="0" err="1">
                <a:solidFill>
                  <a:srgbClr val="000000"/>
                </a:solidFill>
                <a:effectLst/>
                <a:latin typeface="system-ui"/>
              </a:rPr>
              <a:t>kine</a:t>
            </a:r>
            <a:r>
              <a:rPr lang="en-GB" sz="2800" b="0" i="0" dirty="0">
                <a:solidFill>
                  <a:srgbClr val="000000"/>
                </a:solidFill>
                <a:effectLst/>
                <a:latin typeface="system-ui"/>
              </a:rPr>
              <a:t>, and the flocks of thy sheep.</a:t>
            </a:r>
          </a:p>
          <a:p>
            <a:pPr algn="l"/>
            <a:r>
              <a:rPr lang="en-GB" sz="2800" b="1" i="0" baseline="30000" dirty="0">
                <a:solidFill>
                  <a:srgbClr val="000000"/>
                </a:solidFill>
                <a:effectLst/>
                <a:latin typeface="system-ui"/>
              </a:rPr>
              <a:t>5 </a:t>
            </a:r>
            <a:r>
              <a:rPr lang="en-GB" sz="2800" b="0" i="0" dirty="0">
                <a:solidFill>
                  <a:srgbClr val="000000"/>
                </a:solidFill>
                <a:effectLst/>
                <a:latin typeface="system-ui"/>
              </a:rPr>
              <a:t>Blessed shall be thy basket and thy store.</a:t>
            </a:r>
          </a:p>
          <a:p>
            <a:endParaRPr lang="en-GB" sz="2800" dirty="0"/>
          </a:p>
          <a:p>
            <a:r>
              <a:rPr lang="en-GB" sz="2800" dirty="0"/>
              <a:t>God’s favour in all areas</a:t>
            </a:r>
          </a:p>
        </p:txBody>
      </p:sp>
    </p:spTree>
    <p:extLst>
      <p:ext uri="{BB962C8B-B14F-4D97-AF65-F5344CB8AC3E}">
        <p14:creationId xmlns:p14="http://schemas.microsoft.com/office/powerpoint/2010/main" val="3960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E1FF-4B5E-405E-937A-D74ABC907C1A}"/>
              </a:ext>
            </a:extLst>
          </p:cNvPr>
          <p:cNvSpPr>
            <a:spLocks noGrp="1"/>
          </p:cNvSpPr>
          <p:nvPr>
            <p:ph type="title"/>
          </p:nvPr>
        </p:nvSpPr>
        <p:spPr/>
        <p:txBody>
          <a:bodyPr/>
          <a:lstStyle/>
          <a:p>
            <a:r>
              <a:rPr lang="en-GB" dirty="0"/>
              <a:t>Matthew 7:11</a:t>
            </a:r>
          </a:p>
        </p:txBody>
      </p:sp>
      <p:sp>
        <p:nvSpPr>
          <p:cNvPr id="3" name="Content Placeholder 2">
            <a:extLst>
              <a:ext uri="{FF2B5EF4-FFF2-40B4-BE49-F238E27FC236}">
                <a16:creationId xmlns:a16="http://schemas.microsoft.com/office/drawing/2014/main" id="{C7D8137A-C913-4CC3-B6F7-D5C1F8355695}"/>
              </a:ext>
            </a:extLst>
          </p:cNvPr>
          <p:cNvSpPr>
            <a:spLocks noGrp="1"/>
          </p:cNvSpPr>
          <p:nvPr>
            <p:ph idx="1"/>
          </p:nvPr>
        </p:nvSpPr>
        <p:spPr>
          <a:xfrm>
            <a:off x="838200" y="2752726"/>
            <a:ext cx="10515600" cy="3733799"/>
          </a:xfrm>
        </p:spPr>
        <p:txBody>
          <a:bodyPr>
            <a:normAutofit/>
          </a:bodyPr>
          <a:lstStyle/>
          <a:p>
            <a:r>
              <a:rPr lang="en-GB" sz="2600" b="1" i="0" baseline="30000" dirty="0">
                <a:solidFill>
                  <a:srgbClr val="000000"/>
                </a:solidFill>
                <a:effectLst/>
                <a:latin typeface="system-ui"/>
              </a:rPr>
              <a:t>11 </a:t>
            </a:r>
            <a:r>
              <a:rPr lang="en-GB" sz="2600" b="0" i="0" dirty="0">
                <a:solidFill>
                  <a:srgbClr val="000000"/>
                </a:solidFill>
                <a:effectLst/>
                <a:latin typeface="system-ui"/>
              </a:rPr>
              <a:t>If ye then, being evil, know how to give good gifts unto your children, how much more shall your Father which is in heaven give good things to them that ask him?</a:t>
            </a:r>
          </a:p>
          <a:p>
            <a:endParaRPr lang="en-GB" sz="2600" dirty="0"/>
          </a:p>
          <a:p>
            <a:r>
              <a:rPr lang="en-GB" sz="2600" dirty="0"/>
              <a:t>Good-good Father</a:t>
            </a:r>
          </a:p>
          <a:p>
            <a:endParaRPr lang="en-GB" sz="2600" dirty="0"/>
          </a:p>
          <a:p>
            <a:r>
              <a:rPr lang="en-GB" sz="2600" dirty="0"/>
              <a:t>But what happens when things are not looking good?</a:t>
            </a:r>
          </a:p>
        </p:txBody>
      </p:sp>
    </p:spTree>
    <p:extLst>
      <p:ext uri="{BB962C8B-B14F-4D97-AF65-F5344CB8AC3E}">
        <p14:creationId xmlns:p14="http://schemas.microsoft.com/office/powerpoint/2010/main" val="28030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715D-B909-4EA9-9890-1E9A62AC0BA3}"/>
              </a:ext>
            </a:extLst>
          </p:cNvPr>
          <p:cNvSpPr>
            <a:spLocks noGrp="1"/>
          </p:cNvSpPr>
          <p:nvPr>
            <p:ph type="title"/>
          </p:nvPr>
        </p:nvSpPr>
        <p:spPr/>
        <p:txBody>
          <a:bodyPr/>
          <a:lstStyle/>
          <a:p>
            <a:r>
              <a:rPr lang="en-GB" dirty="0"/>
              <a:t>Jesus on being blessed…</a:t>
            </a:r>
          </a:p>
        </p:txBody>
      </p:sp>
      <p:sp>
        <p:nvSpPr>
          <p:cNvPr id="3" name="Content Placeholder 2">
            <a:extLst>
              <a:ext uri="{FF2B5EF4-FFF2-40B4-BE49-F238E27FC236}">
                <a16:creationId xmlns:a16="http://schemas.microsoft.com/office/drawing/2014/main" id="{0BC190FB-DFD6-4855-AFB1-E58A180ABD57}"/>
              </a:ext>
            </a:extLst>
          </p:cNvPr>
          <p:cNvSpPr>
            <a:spLocks noGrp="1"/>
          </p:cNvSpPr>
          <p:nvPr>
            <p:ph idx="1"/>
          </p:nvPr>
        </p:nvSpPr>
        <p:spPr>
          <a:xfrm>
            <a:off x="1154954" y="2717800"/>
            <a:ext cx="9522571" cy="3416300"/>
          </a:xfrm>
        </p:spPr>
        <p:txBody>
          <a:bodyPr>
            <a:normAutofit/>
          </a:bodyPr>
          <a:lstStyle/>
          <a:p>
            <a:r>
              <a:rPr lang="en-GB" sz="2600" dirty="0">
                <a:effectLst/>
              </a:rPr>
              <a:t>In the Greek blessed = </a:t>
            </a:r>
            <a:r>
              <a:rPr lang="el-GR" sz="2600" dirty="0">
                <a:effectLst/>
              </a:rPr>
              <a:t>Μακά</a:t>
            </a:r>
            <a:r>
              <a:rPr lang="en-GB" sz="2600" dirty="0" err="1">
                <a:effectLst/>
              </a:rPr>
              <a:t>rios</a:t>
            </a:r>
            <a:r>
              <a:rPr lang="en-GB" sz="2600" dirty="0"/>
              <a:t>; receiving God’s favour or to be happy. </a:t>
            </a:r>
          </a:p>
          <a:p>
            <a:endParaRPr lang="en-GB" sz="2600" dirty="0">
              <a:effectLst/>
            </a:endParaRPr>
          </a:p>
          <a:p>
            <a:r>
              <a:rPr lang="en-GB" sz="2600" dirty="0"/>
              <a:t>But it also means more than this, as seen in Matthew 5 to be completely satisfied or content (self-contained). </a:t>
            </a:r>
          </a:p>
        </p:txBody>
      </p:sp>
    </p:spTree>
    <p:extLst>
      <p:ext uri="{BB962C8B-B14F-4D97-AF65-F5344CB8AC3E}">
        <p14:creationId xmlns:p14="http://schemas.microsoft.com/office/powerpoint/2010/main" val="37735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0E5B-2465-4456-9A4A-EE80FCAACC93}"/>
              </a:ext>
            </a:extLst>
          </p:cNvPr>
          <p:cNvSpPr>
            <a:spLocks noGrp="1"/>
          </p:cNvSpPr>
          <p:nvPr>
            <p:ph type="title"/>
          </p:nvPr>
        </p:nvSpPr>
        <p:spPr/>
        <p:txBody>
          <a:bodyPr/>
          <a:lstStyle/>
          <a:p>
            <a:r>
              <a:rPr lang="en-GB" dirty="0"/>
              <a:t>Old or New Testament? </a:t>
            </a:r>
          </a:p>
        </p:txBody>
      </p:sp>
      <p:sp>
        <p:nvSpPr>
          <p:cNvPr id="3" name="Content Placeholder 2">
            <a:extLst>
              <a:ext uri="{FF2B5EF4-FFF2-40B4-BE49-F238E27FC236}">
                <a16:creationId xmlns:a16="http://schemas.microsoft.com/office/drawing/2014/main" id="{E84ED3A8-C2CF-49BE-A13D-58E9C079271B}"/>
              </a:ext>
            </a:extLst>
          </p:cNvPr>
          <p:cNvSpPr>
            <a:spLocks noGrp="1"/>
          </p:cNvSpPr>
          <p:nvPr>
            <p:ph idx="1"/>
          </p:nvPr>
        </p:nvSpPr>
        <p:spPr>
          <a:xfrm>
            <a:off x="1154954" y="2603499"/>
            <a:ext cx="10227421" cy="4054475"/>
          </a:xfrm>
        </p:spPr>
        <p:txBody>
          <a:bodyPr>
            <a:noAutofit/>
          </a:bodyPr>
          <a:lstStyle/>
          <a:p>
            <a:pPr marL="0" indent="0">
              <a:buNone/>
            </a:pPr>
            <a:r>
              <a:rPr lang="en-GB" sz="2600" dirty="0"/>
              <a:t>Matthew 5:17</a:t>
            </a:r>
          </a:p>
          <a:p>
            <a:pPr marL="0" indent="0">
              <a:buNone/>
            </a:pPr>
            <a:endParaRPr lang="en-GB" sz="2600" b="1" i="0" baseline="30000" dirty="0">
              <a:solidFill>
                <a:srgbClr val="000000"/>
              </a:solidFill>
              <a:effectLst/>
              <a:latin typeface="system-ui"/>
            </a:endParaRPr>
          </a:p>
          <a:p>
            <a:r>
              <a:rPr lang="en-GB" sz="2600" b="1" i="0" baseline="30000" dirty="0">
                <a:solidFill>
                  <a:srgbClr val="000000"/>
                </a:solidFill>
                <a:effectLst/>
                <a:latin typeface="system-ui"/>
              </a:rPr>
              <a:t>17 </a:t>
            </a:r>
            <a:r>
              <a:rPr lang="en-GB" sz="2600" b="0" i="0" dirty="0">
                <a:solidFill>
                  <a:srgbClr val="000000"/>
                </a:solidFill>
                <a:effectLst/>
                <a:latin typeface="system-ui"/>
              </a:rPr>
              <a:t>Think not that I am come to destroy the law, or the prophets: I am not come to destroy, but to fulfil.</a:t>
            </a:r>
          </a:p>
          <a:p>
            <a:endParaRPr lang="en-GB" sz="2600" b="0" i="0" dirty="0">
              <a:solidFill>
                <a:srgbClr val="000000"/>
              </a:solidFill>
              <a:effectLst/>
              <a:latin typeface="system-ui"/>
            </a:endParaRPr>
          </a:p>
          <a:p>
            <a:r>
              <a:rPr lang="en-GB" sz="2600" dirty="0">
                <a:solidFill>
                  <a:srgbClr val="000000"/>
                </a:solidFill>
                <a:latin typeface="system-ui"/>
              </a:rPr>
              <a:t>Fulfil = accomplish, achieve, demonstrate, live out or embody. </a:t>
            </a:r>
          </a:p>
          <a:p>
            <a:endParaRPr lang="en-GB" sz="2600" dirty="0">
              <a:solidFill>
                <a:srgbClr val="000000"/>
              </a:solidFill>
              <a:latin typeface="system-ui"/>
            </a:endParaRPr>
          </a:p>
          <a:p>
            <a:r>
              <a:rPr lang="en-GB" sz="2600" dirty="0">
                <a:solidFill>
                  <a:srgbClr val="000000"/>
                </a:solidFill>
                <a:latin typeface="system-ui"/>
              </a:rPr>
              <a:t>Jesus is the plan to bless us!</a:t>
            </a:r>
          </a:p>
          <a:p>
            <a:pPr marL="0" indent="0">
              <a:buNone/>
            </a:pPr>
            <a:r>
              <a:rPr lang="en-GB" sz="2600" dirty="0">
                <a:solidFill>
                  <a:srgbClr val="000000"/>
                </a:solidFill>
                <a:latin typeface="system-ui"/>
              </a:rPr>
              <a:t>  </a:t>
            </a:r>
          </a:p>
          <a:p>
            <a:endParaRPr lang="en-GB" sz="2600" dirty="0"/>
          </a:p>
        </p:txBody>
      </p:sp>
    </p:spTree>
    <p:extLst>
      <p:ext uri="{BB962C8B-B14F-4D97-AF65-F5344CB8AC3E}">
        <p14:creationId xmlns:p14="http://schemas.microsoft.com/office/powerpoint/2010/main" val="47934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1597</TotalTime>
  <Words>1617</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system-ui</vt:lpstr>
      <vt:lpstr>Wingdings 3</vt:lpstr>
      <vt:lpstr>Ion Boardroom</vt:lpstr>
      <vt:lpstr>Blessed to be a blessing</vt:lpstr>
      <vt:lpstr>Genesis 12:1-3</vt:lpstr>
      <vt:lpstr>Matthew 5:1-12</vt:lpstr>
      <vt:lpstr>Matthew 5:1-12</vt:lpstr>
      <vt:lpstr>What does it mean to be blessed?</vt:lpstr>
      <vt:lpstr>Deuteronomy 28:3-5</vt:lpstr>
      <vt:lpstr>Matthew 7:11</vt:lpstr>
      <vt:lpstr>Jesus on being blessed…</vt:lpstr>
      <vt:lpstr>Old or New Testament? </vt:lpstr>
      <vt:lpstr>The real blessing</vt:lpstr>
      <vt:lpstr>The place of blessing</vt:lpstr>
      <vt:lpstr>Restoration </vt:lpstr>
      <vt:lpstr>Go!</vt:lpstr>
      <vt:lpstr>Our place of blessing in Him</vt:lpstr>
      <vt:lpstr>The origin of Blessings</vt:lpstr>
      <vt:lpstr>The purpose of our blessings</vt:lpstr>
      <vt:lpstr>The purpose of our blessings</vt:lpstr>
      <vt:lpstr>Blessed to be a blessing</vt:lpstr>
      <vt:lpstr>Who has been a blessing to us? </vt:lpstr>
      <vt:lpstr>1)How can we be a blessing?                   &amp; 2)What are the barriers to us being a blessing?</vt:lpstr>
      <vt:lpstr>How can we be a blessing?</vt:lpstr>
      <vt:lpstr>What are the challenges to being a blessing?</vt:lpstr>
      <vt:lpstr>Overcoming challenges to being a blessing</vt:lpstr>
      <vt:lpstr>Blessed to be a blessing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Evans</dc:creator>
  <cp:lastModifiedBy>Aaron Evans</cp:lastModifiedBy>
  <cp:revision>49</cp:revision>
  <dcterms:created xsi:type="dcterms:W3CDTF">2021-05-27T14:28:46Z</dcterms:created>
  <dcterms:modified xsi:type="dcterms:W3CDTF">2021-05-29T15:04:47Z</dcterms:modified>
</cp:coreProperties>
</file>